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>
  <p:sldMasterIdLst>
    <p:sldMasterId id="214748383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4">
          <p15:clr>
            <a:srgbClr val="A4A3A4"/>
          </p15:clr>
        </p15:guide>
        <p15:guide id="2" pos="5757">
          <p15:clr>
            <a:srgbClr val="A4A3A4"/>
          </p15:clr>
        </p15:guide>
        <p15:guide id="3" pos="110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9"/>
    <p:restoredTop sz="88457"/>
  </p:normalViewPr>
  <p:slideViewPr>
    <p:cSldViewPr>
      <p:cViewPr varScale="1">
        <p:scale>
          <a:sx n="68" d="100"/>
          <a:sy n="68" d="100"/>
        </p:scale>
        <p:origin x="1008" y="54"/>
      </p:cViewPr>
      <p:guideLst>
        <p:guide orient="horz" pos="3234"/>
        <p:guide pos="5757"/>
        <p:guide pos="110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D8D7A7C4-C82A-4D21-9AB0-F0C5A1D3EF09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F450E784-2449-4FFD-AA69-3F5CFAA75BCB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E2B2BC9D-A816-4D0A-858B-1D023B3A8ACA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/>
            </a:pPr>
            <a:r>
              <a:rPr lang="ko-KR" altLang="en-US"/>
              <a:t>둘째 수준</a:t>
            </a:r>
          </a:p>
          <a:p>
            <a:pPr lvl="2">
              <a:defRPr lang="ko-KR"/>
            </a:pPr>
            <a:r>
              <a:rPr lang="ko-KR" altLang="en-US"/>
              <a:t>셋째 수준</a:t>
            </a:r>
          </a:p>
          <a:p>
            <a:pPr lvl="3">
              <a:defRPr lang="ko-KR"/>
            </a:pPr>
            <a:r>
              <a:rPr lang="ko-KR" altLang="en-US"/>
              <a:t>넷째 수준</a:t>
            </a:r>
          </a:p>
          <a:p>
            <a:pPr lvl="4">
              <a:defRPr lang="ko-KR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09F4262C-968C-4EE9-8164-CE16364706B3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en-US" altLang="ko-KR" sz="900"/>
          </a:p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[ 필터링 ]</a:t>
            </a:r>
          </a:p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Select drop-box에서 선택된 항목을 필터링 처리.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초기 코딩시 api 데이터를 서치에서도 컨트롤 하려는 문제 &gt;&gt; 리스트에서만 api호출하는 것으로 고정, 서치에서는 사용자 선택값만을 props로 넘겨주는 코딩으로 리팩토링 진행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API 데이터를 AccidentsList에서 Search로 받아 사용하려 했으나, 데이터 양이 많을 경우 렌더링과 속도 저하 문제가 발생하여, Search에서 사용자가 선택된 값을 props로 AccidentsList로 보내 필터링 후 출력하는 방식으로 리팩토링하였다.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기대효과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1.</a:t>
            </a:r>
            <a:r>
              <a:rPr lang="ko-KR" altLang="en-US" sz="900"/>
              <a:t> 사용자 경험 향상: 사고 유형/지역/연도에 따른 사고 정보 쉽고 빠르게 얻을 수 있음.</a:t>
            </a:r>
          </a:p>
          <a:p>
            <a:pPr>
              <a:defRPr lang="ko-KR"/>
            </a:pPr>
            <a:r>
              <a:rPr lang="en-US" altLang="ko-KR" sz="900"/>
              <a:t>2.</a:t>
            </a:r>
            <a:r>
              <a:rPr lang="ko-KR" altLang="en-US" sz="900"/>
              <a:t> 데이터 시각화: 사고다발지역을 한눈에 볼 수 있도록 하여 복잡한 데이터를 쉽게 파악할 수 있음</a:t>
            </a:r>
          </a:p>
          <a:p>
            <a:pPr>
              <a:defRPr lang="ko-KR"/>
            </a:pPr>
            <a:r>
              <a:rPr lang="en-US" altLang="ko-KR" sz="900"/>
              <a:t>3.</a:t>
            </a:r>
            <a:r>
              <a:rPr lang="ko-KR" altLang="en-US" sz="900"/>
              <a:t> 효율적인 데이터 관리: 사고 정보를 효율적으로 관리 및 필터링하여 대량의 데이터를 처리. 사용자에게 가장 관련성 높은 정보를 제공.</a:t>
            </a:r>
          </a:p>
          <a:p>
            <a:pPr>
              <a:defRPr lang="ko-KR"/>
            </a:pPr>
            <a:r>
              <a:rPr lang="en-US" altLang="ko-KR" sz="900"/>
              <a:t>4.</a:t>
            </a:r>
            <a:r>
              <a:rPr lang="ko-KR" altLang="en-US" sz="900"/>
              <a:t> 확장성: 관리자는 CRUD 기능을 활용하여 변경사항을 쉽게 관리할 수 있도록 구현됨. 변동사항 또는 요구사항에 유연하게 대응할 수 있음.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프로젝트 배경 및 목표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ko-KR" altLang="en-US" sz="900"/>
              <a:t>현재 대한민국은 자동차 보유가 보편화되어 현대 사회에서 편리한 교통 수단으로 자리 잡고 있습니다.</a:t>
            </a:r>
          </a:p>
          <a:p>
            <a:pPr>
              <a:defRPr lang="ko-KR"/>
            </a:pPr>
            <a:r>
              <a:rPr lang="ko-KR" altLang="en-US" sz="900"/>
              <a:t>자동차의 증가와 함께 교통 사고 역시 발생 빈도가 높아지고 있습니다.</a:t>
            </a:r>
          </a:p>
          <a:p>
            <a:pPr>
              <a:defRPr lang="ko-KR"/>
            </a:pPr>
            <a:r>
              <a:rPr lang="ko-KR" altLang="en-US" sz="900"/>
              <a:t>특히 특정 지역에서는 반복적으로 교통사고가 발생하는 사고 다발지역이 존재합니다.</a:t>
            </a:r>
          </a:p>
          <a:p>
            <a:pPr>
              <a:defRPr lang="ko-KR"/>
            </a:pPr>
            <a:r>
              <a:rPr lang="ko-KR" altLang="en-US" sz="900"/>
              <a:t>이 프로젝트는 사고 다발지역의 정보를 제공함으로써 국민들이 사고 다발지역에 대한 경각심을 갖고,</a:t>
            </a:r>
          </a:p>
          <a:p>
            <a:pPr>
              <a:defRPr lang="ko-KR"/>
            </a:pPr>
            <a:r>
              <a:rPr lang="ko-KR" altLang="en-US" sz="900"/>
              <a:t>사고 예방과 안전 운전에 대한 의식을 높이는데 중점을 두어 안전한 도로 환경을 구축하는데 기여하고자 합니다.</a:t>
            </a:r>
          </a:p>
          <a:p>
            <a:pPr>
              <a:defRPr lang="ko-KR"/>
            </a:pPr>
            <a:endParaRPr lang="ko-KR" altLang="en-US" sz="900"/>
          </a:p>
          <a:p>
            <a:pPr>
              <a:defRPr lang="ko-KR"/>
            </a:pPr>
            <a:r>
              <a:rPr lang="ko-KR" altLang="en-US" sz="900"/>
              <a:t>최종목표</a:t>
            </a:r>
            <a:r>
              <a:rPr lang="en-US" altLang="ko-KR" sz="900"/>
              <a:t>:</a:t>
            </a:r>
            <a:r>
              <a:rPr lang="ko-KR" altLang="en-US" sz="900"/>
              <a:t> 안전한 도로 환경 구축</a:t>
            </a:r>
          </a:p>
          <a:p>
            <a:pPr>
              <a:defRPr lang="ko-KR"/>
            </a:pPr>
            <a:r>
              <a:rPr lang="ko-KR" altLang="en-US" sz="900"/>
              <a:t>사고 다발지역에 대한 정보를 쉽게 얻을 수 있음 </a:t>
            </a:r>
            <a:r>
              <a:rPr lang="en-US" altLang="ko-KR" sz="900"/>
              <a:t>&gt;</a:t>
            </a:r>
            <a:r>
              <a:rPr lang="ko-KR" altLang="en-US" sz="900"/>
              <a:t> 경각심 </a:t>
            </a:r>
            <a:r>
              <a:rPr lang="en-US" altLang="ko-KR" sz="900"/>
              <a:t>&gt;</a:t>
            </a:r>
            <a:r>
              <a:rPr lang="ko-KR" altLang="en-US" sz="900"/>
              <a:t> 사고 예방과 안전 운전에 대한 의식 향상 </a:t>
            </a:r>
            <a:r>
              <a:rPr lang="en-US" altLang="ko-KR" sz="900"/>
              <a:t>&gt;</a:t>
            </a:r>
            <a:r>
              <a:rPr lang="ko-KR" altLang="en-US" sz="900"/>
              <a:t> 교통사고 감소 </a:t>
            </a:r>
            <a:r>
              <a:rPr lang="en-US" altLang="ko-KR" sz="900"/>
              <a:t>&gt;</a:t>
            </a:r>
            <a:r>
              <a:rPr lang="ko-KR" altLang="en-US" sz="900"/>
              <a:t> 생명보호</a:t>
            </a:r>
            <a:r>
              <a:rPr lang="en-US" altLang="ko-KR" sz="900"/>
              <a:t>/</a:t>
            </a:r>
            <a:r>
              <a:rPr lang="ko-KR" altLang="en-US" sz="900"/>
              <a:t>사회적 비용 절감</a:t>
            </a:r>
          </a:p>
          <a:p>
            <a:pPr>
              <a:defRPr lang="ko-KR"/>
            </a:pPr>
            <a:r>
              <a:rPr lang="ko-KR" altLang="en-US" sz="900"/>
              <a:t>*  연간 교통사고 2건 이상 발생 또는 사망사고 1건 이상 발생한 곳을 다발지역으로 정하고 있습니다</a:t>
            </a:r>
          </a:p>
          <a:p>
            <a:pPr>
              <a:defRPr lang="ko-KR"/>
            </a:pPr>
            <a:endParaRPr lang="ko-KR" altLang="en-US"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 dirty="0"/>
              <a:t>[</a:t>
            </a:r>
            <a:r>
              <a:rPr lang="ko-KR" altLang="en-US" sz="900" dirty="0"/>
              <a:t>사용된 언어</a:t>
            </a:r>
            <a:r>
              <a:rPr lang="en-US" altLang="ko-KR" sz="900" dirty="0"/>
              <a:t>,</a:t>
            </a:r>
            <a:r>
              <a:rPr lang="ko-KR" altLang="en-US" sz="900" dirty="0"/>
              <a:t> 개발 도구 및 라이브러리</a:t>
            </a:r>
            <a:r>
              <a:rPr lang="en-US" altLang="ko-KR" sz="900" dirty="0"/>
              <a:t>]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주요 기능 요약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각 기능의 구현 방법 및 기술적인 세부 사항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개발 단계별 진행 과정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기</a:t>
            </a:r>
            <a:r>
              <a:rPr lang="ko-KR" altLang="en-US" sz="900">
                <a:solidFill>
                  <a:schemeClr val="tx1"/>
                </a:solidFill>
                <a:latin typeface="맑은 고딕"/>
              </a:rPr>
              <a:t>획서 (https://ovenapp.io/view/s1VFtF80jkPIDF9XD146F92piz3Wsmz7/mXaqH)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8"/>
            <a:ext cx="20574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youtube.com/watch?v=q7TwANfWA9U" TargetMode="External"/><Relationship Id="rId7" Type="http://schemas.openxmlformats.org/officeDocument/2006/relationships/hyperlink" Target="https://github.com/GSITM-Team3/react-traffic-safety/blob/main/README.m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www.notion.so/huhbe/16a4f734d1b34f218c63a75ac6bc08d8?v=185c1fd639d34d1d966c4c3dee2093b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sp>
        <p:nvSpPr>
          <p:cNvPr id="20" name="TextBox 19"/>
          <p:cNvSpPr txBox="1"/>
          <p:nvPr/>
        </p:nvSpPr>
        <p:spPr>
          <a:xfrm>
            <a:off x="838200" y="800100"/>
            <a:ext cx="2743200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>
                <a:latin typeface="맑은 고딕"/>
              </a:rPr>
              <a:t>GS ITM 부트캠프 3기</a:t>
            </a:r>
          </a:p>
        </p:txBody>
      </p:sp>
      <p:pic>
        <p:nvPicPr>
          <p:cNvPr id="22" name="그림 2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17110" y="2672916"/>
            <a:ext cx="2438399" cy="24383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30711" y="2713054"/>
            <a:ext cx="134284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6000" b="1" dirty="0"/>
              <a:t>React SPA</a:t>
            </a:r>
            <a:r>
              <a:rPr lang="ko-KR" altLang="en-US" sz="6000" b="1" dirty="0"/>
              <a:t>를 활용한 </a:t>
            </a:r>
            <a:endParaRPr lang="en-US" altLang="ko-KR" sz="6000" b="1" dirty="0"/>
          </a:p>
          <a:p>
            <a:pPr algn="ctr">
              <a:defRPr lang="ko-KR"/>
            </a:pPr>
            <a:r>
              <a:rPr lang="ko-KR" altLang="en-US" sz="6000" b="1" dirty="0"/>
              <a:t>경기도 사고 유형별 위치 조회 서비스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700756" y="6979704"/>
            <a:ext cx="16700500" cy="1152128"/>
            <a:chOff x="764187" y="6768560"/>
            <a:chExt cx="16700500" cy="11521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4187" y="6768560"/>
              <a:ext cx="16700500" cy="25400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36195" y="7067254"/>
              <a:ext cx="13108676" cy="853434"/>
              <a:chOff x="656177" y="6097396"/>
              <a:chExt cx="13108676" cy="853434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270" t="15950" r="17270" b="14960"/>
              <a:stretch>
                <a:fillRect/>
              </a:stretch>
            </p:blipFill>
            <p:spPr>
              <a:xfrm>
                <a:off x="656177" y="6534576"/>
                <a:ext cx="360040" cy="380042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019435" y="6097396"/>
                <a:ext cx="12745418" cy="853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 lang="ko-KR"/>
                </a:pPr>
                <a:r>
                  <a:rPr lang="ko-KR" altLang="en-US" sz="2500" b="1" dirty="0"/>
                  <a:t>시연 영상: </a:t>
                </a:r>
                <a:r>
                  <a:rPr lang="en-US" altLang="en-US" sz="2500" b="1" dirty="0">
                    <a:hlinkClick r:id="rId3"/>
                  </a:rPr>
                  <a:t>https://www.youtube.com/watch?v=q7TwANfWA9U</a:t>
                </a:r>
                <a:endParaRPr lang="en-US" altLang="en-US" sz="2500" b="1" dirty="0"/>
              </a:p>
              <a:p>
                <a:pPr>
                  <a:defRPr lang="ko-KR"/>
                </a:pPr>
                <a:r>
                  <a:rPr lang="en-US" altLang="ko-KR" sz="2500" b="1" dirty="0"/>
                  <a:t>GitHub: </a:t>
                </a:r>
                <a:r>
                  <a:rPr lang="en-US" altLang="ko-KR" sz="2500" b="1" dirty="0">
                    <a:hlinkClick r:id="rId7"/>
                  </a:rPr>
                  <a:t>https://github.com/GSITM-Team3/react-traffic-safety/blob/main/README.md</a:t>
                </a:r>
                <a:endParaRPr lang="en-US" altLang="ko-KR" sz="2500" b="1" dirty="0"/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59436" y="6158574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/>
          <p:cNvGrpSpPr/>
          <p:nvPr/>
        </p:nvGrpSpPr>
        <p:grpSpPr>
          <a:xfrm>
            <a:off x="1776000" y="5600328"/>
            <a:ext cx="13681040" cy="925016"/>
            <a:chOff x="1776000" y="5555704"/>
            <a:chExt cx="13681040" cy="925016"/>
          </a:xfrm>
        </p:grpSpPr>
        <p:sp>
          <p:nvSpPr>
            <p:cNvPr id="26" name="직사각형 32"/>
            <p:cNvSpPr/>
            <p:nvPr/>
          </p:nvSpPr>
          <p:spPr>
            <a:xfrm>
              <a:off x="6493004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박시은: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qkrtldms813@gmail.com</a:t>
              </a:r>
            </a:p>
          </p:txBody>
        </p:sp>
        <p:sp>
          <p:nvSpPr>
            <p:cNvPr id="27" name="직사각형 32"/>
            <p:cNvSpPr/>
            <p:nvPr/>
          </p:nvSpPr>
          <p:spPr>
            <a:xfrm>
              <a:off x="11137040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김지은: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rkam55@naver.com</a:t>
              </a:r>
            </a:p>
          </p:txBody>
        </p:sp>
        <p:sp>
          <p:nvSpPr>
            <p:cNvPr id="28" name="직사각형 32"/>
            <p:cNvSpPr/>
            <p:nvPr/>
          </p:nvSpPr>
          <p:spPr>
            <a:xfrm>
              <a:off x="11137040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손수영: </a:t>
              </a:r>
              <a:r>
                <a:rPr lang="en-US" altLang="ko-KR" sz="2000">
                  <a:solidFill>
                    <a:schemeClr val="tx1"/>
                  </a:solidFill>
                  <a:latin typeface="맑은 고딕"/>
                </a:rPr>
                <a:t>darae268@naver.com</a:t>
              </a:r>
            </a:p>
          </p:txBody>
        </p:sp>
        <p:sp>
          <p:nvSpPr>
            <p:cNvPr id="29" name="직사각형 32"/>
            <p:cNvSpPr/>
            <p:nvPr/>
          </p:nvSpPr>
          <p:spPr>
            <a:xfrm>
              <a:off x="1776000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임다영: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gkfka8520@naver.com</a:t>
              </a:r>
            </a:p>
          </p:txBody>
        </p:sp>
        <p:sp>
          <p:nvSpPr>
            <p:cNvPr id="30" name="직사각형 32"/>
            <p:cNvSpPr/>
            <p:nvPr/>
          </p:nvSpPr>
          <p:spPr>
            <a:xfrm>
              <a:off x="1776000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허창범: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huhbe@naver.com</a:t>
              </a:r>
            </a:p>
          </p:txBody>
        </p:sp>
        <p:sp>
          <p:nvSpPr>
            <p:cNvPr id="31" name="직사각형 32"/>
            <p:cNvSpPr/>
            <p:nvPr/>
          </p:nvSpPr>
          <p:spPr>
            <a:xfrm>
              <a:off x="6493004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황준하: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h_leopold@naver.com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-2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</a:t>
            </a:r>
            <a:r>
              <a:rPr lang="en-US" altLang="ko-KR" sz="4000" b="1">
                <a:latin typeface="맑은 고딕"/>
              </a:rPr>
              <a:t>UML</a:t>
            </a:r>
            <a:r>
              <a:rPr lang="ko-KR" altLang="en-US" sz="4000" b="1">
                <a:latin typeface="맑은 고딕"/>
              </a:rPr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182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</a:t>
            </a:r>
          </a:p>
        </p:txBody>
      </p:sp>
      <p:sp>
        <p:nvSpPr>
          <p:cNvPr id="63" name="TextBox 8"/>
          <p:cNvSpPr txBox="1"/>
          <p:nvPr/>
        </p:nvSpPr>
        <p:spPr>
          <a:xfrm>
            <a:off x="875419" y="2068915"/>
            <a:ext cx="13561170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/>
              <a:t>UML</a:t>
            </a:r>
            <a:r>
              <a:rPr lang="ko-KR" altLang="en-US" sz="2000"/>
              <a:t> 다이어그램을 활용한 컴포넌트 관계 및 순서도.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UML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DD093F-1950-42A5-B505-8DB8DA4F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76" y="2685534"/>
            <a:ext cx="17794447" cy="626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11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875419" y="2068915"/>
            <a:ext cx="1356117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선택된 사고 유형/시도/연도에 해당하는 </a:t>
            </a:r>
            <a:r>
              <a:rPr lang="ko-KR" altLang="en-US" sz="2000" b="1" dirty="0">
                <a:solidFill>
                  <a:srgbClr val="FF0000"/>
                </a:solidFill>
              </a:rPr>
              <a:t>기존 데이터와 외부 </a:t>
            </a:r>
            <a:r>
              <a:rPr lang="ko-KR" altLang="en-US" sz="2000" b="1" dirty="0" err="1">
                <a:solidFill>
                  <a:srgbClr val="FF0000"/>
                </a:solidFill>
              </a:rPr>
              <a:t>API의</a:t>
            </a:r>
            <a:r>
              <a:rPr lang="ko-KR" altLang="en-US" sz="2000" b="1" dirty="0">
                <a:solidFill>
                  <a:srgbClr val="FF0000"/>
                </a:solidFill>
              </a:rPr>
              <a:t> 데이터를 비교</a:t>
            </a:r>
            <a:r>
              <a:rPr lang="ko-KR" altLang="en-US" sz="2000" dirty="0"/>
              <a:t>하여 일치하는 데이터를  </a:t>
            </a:r>
            <a:r>
              <a:rPr lang="ko-KR" altLang="en-US" sz="2000" b="1" dirty="0" err="1">
                <a:solidFill>
                  <a:srgbClr val="FF0000"/>
                </a:solidFill>
              </a:rPr>
              <a:t>filter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dirty="0"/>
              <a:t>처리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조건을 통해 카테고리가 </a:t>
            </a:r>
            <a:r>
              <a:rPr lang="en-US" altLang="ko-KR" sz="2000" dirty="0"/>
              <a:t>all</a:t>
            </a:r>
            <a:r>
              <a:rPr lang="ko-KR" altLang="en-US" sz="2000" dirty="0"/>
              <a:t>인지, 시도/사고 연도가 선택됐는지 비교하여 해당되는 값을 반환</a:t>
            </a:r>
          </a:p>
        </p:txBody>
      </p:sp>
      <p:sp>
        <p:nvSpPr>
          <p:cNvPr id="100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필터링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1259124" y="2943248"/>
            <a:ext cx="8820980" cy="6916776"/>
            <a:chOff x="1259124" y="2871240"/>
            <a:chExt cx="8820980" cy="6916776"/>
          </a:xfrm>
        </p:grpSpPr>
        <p:grpSp>
          <p:nvGrpSpPr>
            <p:cNvPr id="128" name="그룹 127"/>
            <p:cNvGrpSpPr/>
            <p:nvPr/>
          </p:nvGrpSpPr>
          <p:grpSpPr>
            <a:xfrm>
              <a:off x="1259124" y="2871240"/>
              <a:ext cx="8820980" cy="6916776"/>
              <a:chOff x="467036" y="2871239"/>
              <a:chExt cx="8820980" cy="6916776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842322" y="2871239"/>
                <a:ext cx="8445694" cy="6052680"/>
                <a:chOff x="4924598" y="2652513"/>
                <a:chExt cx="8445694" cy="6052680"/>
              </a:xfrm>
            </p:grpSpPr>
            <p:pic>
              <p:nvPicPr>
                <p:cNvPr id="93" name="그림 92"/>
                <p:cNvPicPr/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4931532" y="2652513"/>
                  <a:ext cx="8438760" cy="6052680"/>
                </a:xfrm>
                <a:prstGeom prst="rect">
                  <a:avLst/>
                </a:prstGeom>
              </p:spPr>
            </p:pic>
            <p:grpSp>
              <p:nvGrpSpPr>
                <p:cNvPr id="78" name="그룹 77"/>
                <p:cNvGrpSpPr/>
                <p:nvPr/>
              </p:nvGrpSpPr>
              <p:grpSpPr>
                <a:xfrm>
                  <a:off x="4924598" y="3226610"/>
                  <a:ext cx="8421396" cy="2310232"/>
                  <a:chOff x="525185" y="3199284"/>
                  <a:chExt cx="8618815" cy="2345328"/>
                </a:xfrm>
              </p:grpSpPr>
              <p:sp>
                <p:nvSpPr>
                  <p:cNvPr id="81" name="직사각형 7"/>
                  <p:cNvSpPr/>
                  <p:nvPr/>
                </p:nvSpPr>
                <p:spPr>
                  <a:xfrm>
                    <a:off x="525185" y="3712426"/>
                    <a:ext cx="2158429" cy="1832185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  <p:sp>
                <p:nvSpPr>
                  <p:cNvPr id="82" name="직사각형 7"/>
                  <p:cNvSpPr/>
                  <p:nvPr/>
                </p:nvSpPr>
                <p:spPr>
                  <a:xfrm>
                    <a:off x="525487" y="3199284"/>
                    <a:ext cx="8618512" cy="504056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>
                <a:off x="3383360" y="4279404"/>
                <a:ext cx="5301004" cy="5472608"/>
                <a:chOff x="3383360" y="4279404"/>
                <a:chExt cx="5301004" cy="5472608"/>
              </a:xfrm>
            </p:grpSpPr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587716" y="4279404"/>
                  <a:ext cx="2096648" cy="5472608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/>
                <p:nvPr/>
              </p:nvGrpSpPr>
              <p:grpSpPr>
                <a:xfrm>
                  <a:off x="3887416" y="4315408"/>
                  <a:ext cx="2016224" cy="5083733"/>
                  <a:chOff x="14859000" y="2681635"/>
                  <a:chExt cx="2451492" cy="6271865"/>
                </a:xfrm>
              </p:grpSpPr>
              <p:pic>
                <p:nvPicPr>
                  <p:cNvPr id="104" name="그림 14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14859000" y="2681635"/>
                    <a:ext cx="2447774" cy="3552119"/>
                  </a:xfrm>
                  <a:prstGeom prst="rect">
                    <a:avLst/>
                  </a:prstGeom>
                </p:spPr>
              </p:pic>
              <p:pic>
                <p:nvPicPr>
                  <p:cNvPr id="105" name="그림 16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14862718" y="6367174"/>
                    <a:ext cx="2447773" cy="25863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6" name="화살표: 오른쪽 105"/>
                <p:cNvSpPr/>
                <p:nvPr/>
              </p:nvSpPr>
              <p:spPr>
                <a:xfrm>
                  <a:off x="3383360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8" name="화살표: 오른쪽 107"/>
                <p:cNvSpPr/>
                <p:nvPr/>
              </p:nvSpPr>
              <p:spPr>
                <a:xfrm>
                  <a:off x="6047656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115" name="직사각형 7"/>
              <p:cNvSpPr/>
              <p:nvPr/>
            </p:nvSpPr>
            <p:spPr>
              <a:xfrm>
                <a:off x="6587716" y="6577043"/>
                <a:ext cx="2095156" cy="321097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25" name="직사각형 32"/>
              <p:cNvSpPr/>
              <p:nvPr/>
            </p:nvSpPr>
            <p:spPr>
              <a:xfrm>
                <a:off x="467036" y="3415308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①</a:t>
                </a:r>
              </a:p>
            </p:txBody>
          </p:sp>
          <p:sp>
            <p:nvSpPr>
              <p:cNvPr id="126" name="직사각형 32"/>
              <p:cNvSpPr/>
              <p:nvPr/>
            </p:nvSpPr>
            <p:spPr>
              <a:xfrm>
                <a:off x="467036" y="3919364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②</a:t>
                </a:r>
              </a:p>
            </p:txBody>
          </p:sp>
          <p:sp>
            <p:nvSpPr>
              <p:cNvPr id="127" name="직사각형 32"/>
              <p:cNvSpPr/>
              <p:nvPr/>
            </p:nvSpPr>
            <p:spPr>
              <a:xfrm>
                <a:off x="6191672" y="6583660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④</a:t>
                </a:r>
              </a:p>
            </p:txBody>
          </p:sp>
        </p:grpSp>
        <p:sp>
          <p:nvSpPr>
            <p:cNvPr id="131" name="직사각형 7"/>
            <p:cNvSpPr/>
            <p:nvPr/>
          </p:nvSpPr>
          <p:spPr>
            <a:xfrm>
              <a:off x="7379804" y="4272787"/>
              <a:ext cx="2088232" cy="22748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2" name="직사각형 32"/>
            <p:cNvSpPr/>
            <p:nvPr/>
          </p:nvSpPr>
          <p:spPr>
            <a:xfrm>
              <a:off x="6983760" y="4279404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10872192" y="3271292"/>
            <a:ext cx="5544616" cy="5580620"/>
            <a:chOff x="10872192" y="3055268"/>
            <a:chExt cx="5544616" cy="5580620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1196228" y="3055268"/>
              <a:ext cx="5220580" cy="5580620"/>
              <a:chOff x="9540044" y="2911252"/>
              <a:chExt cx="5220580" cy="5580620"/>
            </a:xfrm>
          </p:grpSpPr>
          <p:pic>
            <p:nvPicPr>
              <p:cNvPr id="74" name="그림 1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749"/>
              <a:stretch>
                <a:fillRect/>
              </a:stretch>
            </p:blipFill>
            <p:spPr>
              <a:xfrm>
                <a:off x="9540044" y="6871692"/>
                <a:ext cx="5184576" cy="1620180"/>
              </a:xfrm>
              <a:prstGeom prst="rect">
                <a:avLst/>
              </a:prstGeom>
            </p:spPr>
          </p:pic>
          <p:grpSp>
            <p:nvGrpSpPr>
              <p:cNvPr id="101" name="그룹 100"/>
              <p:cNvGrpSpPr/>
              <p:nvPr/>
            </p:nvGrpSpPr>
            <p:grpSpPr>
              <a:xfrm>
                <a:off x="9540044" y="2911252"/>
                <a:ext cx="5220580" cy="3708412"/>
                <a:chOff x="9540044" y="3411300"/>
                <a:chExt cx="5220580" cy="3708412"/>
              </a:xfrm>
            </p:grpSpPr>
            <p:pic>
              <p:nvPicPr>
                <p:cNvPr id="95" name="그림 12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540044" y="3411300"/>
                  <a:ext cx="5195890" cy="792088"/>
                </a:xfrm>
                <a:prstGeom prst="rect">
                  <a:avLst/>
                </a:prstGeom>
              </p:spPr>
            </p:pic>
            <p:pic>
              <p:nvPicPr>
                <p:cNvPr id="96" name="그림 1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564734" y="4347404"/>
                  <a:ext cx="5195890" cy="1044116"/>
                </a:xfrm>
                <a:prstGeom prst="rect">
                  <a:avLst/>
                </a:prstGeom>
              </p:spPr>
            </p:pic>
            <p:pic>
              <p:nvPicPr>
                <p:cNvPr id="97" name="그림 1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310"/>
                <a:stretch>
                  <a:fillRect/>
                </a:stretch>
              </p:blipFill>
              <p:spPr>
                <a:xfrm>
                  <a:off x="9548428" y="5571540"/>
                  <a:ext cx="5212196" cy="1548172"/>
                </a:xfrm>
                <a:prstGeom prst="rect">
                  <a:avLst/>
                </a:prstGeom>
              </p:spPr>
            </p:pic>
          </p:grpSp>
        </p:grpSp>
        <p:sp>
          <p:nvSpPr>
            <p:cNvPr id="116" name="직사각형 32"/>
            <p:cNvSpPr/>
            <p:nvPr/>
          </p:nvSpPr>
          <p:spPr>
            <a:xfrm>
              <a:off x="10872192" y="3991372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②</a:t>
              </a:r>
            </a:p>
          </p:txBody>
        </p:sp>
        <p:sp>
          <p:nvSpPr>
            <p:cNvPr id="129" name="직사각형 32"/>
            <p:cNvSpPr/>
            <p:nvPr/>
          </p:nvSpPr>
          <p:spPr>
            <a:xfrm>
              <a:off x="10872192" y="305526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①</a:t>
              </a:r>
            </a:p>
          </p:txBody>
        </p:sp>
        <p:sp>
          <p:nvSpPr>
            <p:cNvPr id="130" name="직사각형 32"/>
            <p:cNvSpPr/>
            <p:nvPr/>
          </p:nvSpPr>
          <p:spPr>
            <a:xfrm>
              <a:off x="10872192" y="52155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  <p:sp>
          <p:nvSpPr>
            <p:cNvPr id="133" name="직사각형 32"/>
            <p:cNvSpPr/>
            <p:nvPr/>
          </p:nvSpPr>
          <p:spPr>
            <a:xfrm>
              <a:off x="10872192" y="70157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④</a:t>
              </a:r>
            </a:p>
          </p:txBody>
        </p:sp>
      </p:grpSp>
      <p:sp>
        <p:nvSpPr>
          <p:cNvPr id="136" name="직사각형 7"/>
          <p:cNvSpPr/>
          <p:nvPr/>
        </p:nvSpPr>
        <p:spPr>
          <a:xfrm>
            <a:off x="1634410" y="5823007"/>
            <a:ext cx="2108990" cy="3208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7" name="직사각형 32"/>
          <p:cNvSpPr/>
          <p:nvPr/>
        </p:nvSpPr>
        <p:spPr>
          <a:xfrm>
            <a:off x="1259124" y="5791572"/>
            <a:ext cx="360040" cy="28803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500" b="1">
                <a:latin typeface="맑은 고딕"/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12</a:t>
            </a:r>
          </a:p>
        </p:txBody>
      </p:sp>
      <p:pic>
        <p:nvPicPr>
          <p:cNvPr id="65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717" y="2767236"/>
            <a:ext cx="8560458" cy="6078710"/>
          </a:xfrm>
          <a:prstGeom prst="rect">
            <a:avLst/>
          </a:prstGeom>
        </p:spPr>
      </p:pic>
      <p:pic>
        <p:nvPicPr>
          <p:cNvPr id="66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1188" y="1710418"/>
            <a:ext cx="5282928" cy="2830922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14564070" y="1831132"/>
            <a:ext cx="34729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handleReset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함수는 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Select </a:t>
            </a:r>
            <a:r>
              <a:rPr lang="ko-KR" altLang="en-US" sz="1600" b="1" dirty="0">
                <a:latin typeface="+mn-ea"/>
              </a:rPr>
              <a:t>옵션 값과 그에 해당하는 데이터를 초기 값으로 설정</a:t>
            </a: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특정 경로를 지정하는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useNavigate</a:t>
            </a:r>
            <a:r>
              <a:rPr lang="ko-KR" altLang="en-US" sz="1600" b="1" dirty="0">
                <a:latin typeface="+mn-ea"/>
              </a:rPr>
              <a:t>를 사용하여 경로를 초기화함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초기값으로 지정한 </a:t>
            </a: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위도/경도로 위치 설정</a:t>
            </a:r>
          </a:p>
        </p:txBody>
      </p:sp>
      <p:pic>
        <p:nvPicPr>
          <p:cNvPr id="68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44000" y="6599918"/>
            <a:ext cx="5299594" cy="3296110"/>
          </a:xfrm>
          <a:prstGeom prst="rect">
            <a:avLst/>
          </a:prstGeom>
        </p:spPr>
      </p:pic>
      <p:pic>
        <p:nvPicPr>
          <p:cNvPr id="69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31300" y="4717093"/>
            <a:ext cx="5299594" cy="1655404"/>
          </a:xfrm>
          <a:prstGeom prst="rect">
            <a:avLst/>
          </a:prstGeom>
        </p:spPr>
      </p:pic>
      <p:sp>
        <p:nvSpPr>
          <p:cNvPr id="70" name="TextBox 33"/>
          <p:cNvSpPr txBox="1"/>
          <p:nvPr/>
        </p:nvSpPr>
        <p:spPr>
          <a:xfrm>
            <a:off x="14563719" y="7361918"/>
            <a:ext cx="31498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selectedCategory</a:t>
            </a:r>
            <a:r>
              <a:rPr lang="ko-KR" altLang="en-US" sz="1600" b="1" dirty="0">
                <a:latin typeface="+mn-ea"/>
              </a:rPr>
              <a:t>가 지정한 이름값을 가질 경우, 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active</a:t>
            </a:r>
            <a:r>
              <a:rPr lang="ko-KR" altLang="en-US" sz="1600" b="1" dirty="0">
                <a:latin typeface="+mn-ea"/>
              </a:rPr>
              <a:t>로 설정한 </a:t>
            </a:r>
            <a:r>
              <a:rPr lang="en-US" altLang="ko-KR" sz="1600" b="1" dirty="0">
                <a:latin typeface="+mn-ea"/>
              </a:rPr>
              <a:t>CSS</a:t>
            </a:r>
            <a:r>
              <a:rPr lang="ko-KR" altLang="en-US" sz="1600" b="1" dirty="0">
                <a:latin typeface="+mn-ea"/>
              </a:rPr>
              <a:t>값이 적용되므로 초기화 버튼을 통해 적용된 </a:t>
            </a:r>
            <a:r>
              <a:rPr lang="en-US" altLang="ko-KR" sz="1600" b="1" dirty="0">
                <a:latin typeface="+mn-ea"/>
              </a:rPr>
              <a:t>CSS</a:t>
            </a:r>
            <a:r>
              <a:rPr lang="ko-KR" altLang="en-US" sz="1600" b="1" dirty="0">
                <a:latin typeface="+mn-ea"/>
              </a:rPr>
              <a:t>값이 해제됨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71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초기화 버튼 클릭 시, 선택된 검색 박스 및 지도를 초기화하는 기능 </a:t>
            </a:r>
          </a:p>
        </p:txBody>
      </p:sp>
      <p:sp>
        <p:nvSpPr>
          <p:cNvPr id="72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초기화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2634049-E14F-433C-A908-EC3A23DCD756}"/>
              </a:ext>
            </a:extLst>
          </p:cNvPr>
          <p:cNvSpPr txBox="1"/>
          <p:nvPr/>
        </p:nvSpPr>
        <p:spPr>
          <a:xfrm>
            <a:off x="14564070" y="4707384"/>
            <a:ext cx="31994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useCallback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함수를 사용하여 </a:t>
            </a: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특정 상태를 재설정 함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category</a:t>
            </a:r>
            <a:r>
              <a:rPr lang="ko-KR" altLang="en-US" sz="1600" b="1" dirty="0">
                <a:latin typeface="+mn-ea"/>
              </a:rPr>
              <a:t>는 </a:t>
            </a:r>
            <a:r>
              <a:rPr lang="en-US" altLang="ko-KR" sz="1600" b="1" dirty="0">
                <a:latin typeface="+mn-ea"/>
              </a:rPr>
              <a:t>'all'</a:t>
            </a:r>
            <a:r>
              <a:rPr lang="ko-KR" altLang="en-US" sz="1600" b="1" dirty="0">
                <a:latin typeface="+mn-ea"/>
              </a:rPr>
              <a:t>로 리셋</a:t>
            </a:r>
          </a:p>
          <a:p>
            <a:pPr lvl="0">
              <a:defRPr lang="ko-KR" altLang="en-US"/>
            </a:pPr>
            <a:endParaRPr lang="ko-KR" altLang="en-US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setTimeout</a:t>
            </a:r>
            <a:r>
              <a:rPr lang="ko-KR" altLang="en-US" sz="1600" b="1" dirty="0">
                <a:latin typeface="+mn-ea"/>
              </a:rPr>
              <a:t>으로 </a:t>
            </a:r>
            <a:r>
              <a:rPr lang="en-US" altLang="ko-KR" sz="1600" b="1" dirty="0" err="1">
                <a:latin typeface="+mn-ea"/>
              </a:rPr>
              <a:t>resetCategory</a:t>
            </a:r>
            <a:r>
              <a:rPr lang="ko-KR" altLang="en-US" sz="1600" b="1" dirty="0">
                <a:latin typeface="+mn-ea"/>
              </a:rPr>
              <a:t>를 빠르게 </a:t>
            </a:r>
            <a:r>
              <a:rPr lang="en-US" altLang="ko-KR" sz="1600" b="1" dirty="0">
                <a:latin typeface="+mn-ea"/>
              </a:rPr>
              <a:t>false</a:t>
            </a:r>
            <a:r>
              <a:rPr lang="ko-KR" altLang="en-US" sz="1600" b="1" dirty="0">
                <a:latin typeface="+mn-ea"/>
              </a:rPr>
              <a:t>로 변경하여 일시적인 상태 변화 발생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</a:p>
        </p:txBody>
      </p:sp>
      <p:sp>
        <p:nvSpPr>
          <p:cNvPr id="63" name="TextBox 31"/>
          <p:cNvSpPr txBox="1"/>
          <p:nvPr/>
        </p:nvSpPr>
        <p:spPr>
          <a:xfrm>
            <a:off x="5821748" y="5470356"/>
            <a:ext cx="2530164" cy="36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카카오 맵 읽어오기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57752" y="5866400"/>
            <a:ext cx="5035158" cy="129614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03076" y="4673826"/>
            <a:ext cx="5029756" cy="12045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7636" y="7735788"/>
            <a:ext cx="5035158" cy="1728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7635" y="3243180"/>
            <a:ext cx="5040560" cy="2119164"/>
          </a:xfrm>
          <a:prstGeom prst="rect">
            <a:avLst/>
          </a:prstGeom>
        </p:spPr>
      </p:pic>
      <p:sp>
        <p:nvSpPr>
          <p:cNvPr id="74" name="TextBox 31"/>
          <p:cNvSpPr txBox="1"/>
          <p:nvPr/>
        </p:nvSpPr>
        <p:spPr>
          <a:xfrm>
            <a:off x="5795627" y="2878068"/>
            <a:ext cx="4356485" cy="36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스크립트 파일 읽어오기 함수 정의</a:t>
            </a:r>
          </a:p>
        </p:txBody>
      </p:sp>
      <p:sp>
        <p:nvSpPr>
          <p:cNvPr id="75" name="TextBox 31"/>
          <p:cNvSpPr txBox="1"/>
          <p:nvPr/>
        </p:nvSpPr>
        <p:spPr>
          <a:xfrm>
            <a:off x="5852350" y="7339744"/>
            <a:ext cx="3502272" cy="36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Default</a:t>
            </a:r>
            <a:r>
              <a:rPr lang="ko-KR" altLang="en-US" b="1"/>
              <a:t> 좌표 설정(경기도청)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80"/>
          <a:stretch>
            <a:fillRect/>
          </a:stretch>
        </p:blipFill>
        <p:spPr>
          <a:xfrm>
            <a:off x="11566152" y="6994465"/>
            <a:ext cx="5040560" cy="1188132"/>
          </a:xfrm>
          <a:prstGeom prst="rect">
            <a:avLst/>
          </a:prstGeom>
        </p:spPr>
      </p:pic>
      <p:grpSp>
        <p:nvGrpSpPr>
          <p:cNvPr id="90" name="그룹 89"/>
          <p:cNvGrpSpPr/>
          <p:nvPr/>
        </p:nvGrpSpPr>
        <p:grpSpPr>
          <a:xfrm>
            <a:off x="971092" y="2635784"/>
            <a:ext cx="4500000" cy="3564000"/>
            <a:chOff x="971092" y="2347712"/>
            <a:chExt cx="4500000" cy="3564000"/>
          </a:xfrm>
        </p:grpSpPr>
        <p:pic>
          <p:nvPicPr>
            <p:cNvPr id="62" name="그림 61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71092" y="2347712"/>
              <a:ext cx="4500000" cy="3564000"/>
            </a:xfrm>
            <a:prstGeom prst="rect">
              <a:avLst/>
            </a:prstGeom>
          </p:spPr>
        </p:pic>
        <p:sp>
          <p:nvSpPr>
            <p:cNvPr id="79" name="직사각형 32"/>
            <p:cNvSpPr/>
            <p:nvPr/>
          </p:nvSpPr>
          <p:spPr>
            <a:xfrm>
              <a:off x="971092" y="5539504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초기화면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971092" y="6331672"/>
            <a:ext cx="4500500" cy="3564356"/>
            <a:chOff x="971092" y="6187656"/>
            <a:chExt cx="4500500" cy="3564356"/>
          </a:xfrm>
        </p:grpSpPr>
        <p:pic>
          <p:nvPicPr>
            <p:cNvPr id="69" name="그림 68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71592" y="6188012"/>
              <a:ext cx="4500000" cy="3564000"/>
            </a:xfrm>
            <a:prstGeom prst="rect">
              <a:avLst/>
            </a:prstGeom>
          </p:spPr>
        </p:pic>
        <p:sp>
          <p:nvSpPr>
            <p:cNvPr id="80" name="직사각형 32"/>
            <p:cNvSpPr/>
            <p:nvPr/>
          </p:nvSpPr>
          <p:spPr>
            <a:xfrm>
              <a:off x="971092" y="6187656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좌표이동</a:t>
              </a:r>
            </a:p>
          </p:txBody>
        </p:sp>
      </p:grpSp>
      <p:sp>
        <p:nvSpPr>
          <p:cNvPr id="81" name="TextBox 31"/>
          <p:cNvSpPr txBox="1"/>
          <p:nvPr/>
        </p:nvSpPr>
        <p:spPr>
          <a:xfrm>
            <a:off x="11556268" y="6626937"/>
            <a:ext cx="2530164" cy="36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 마커 설정</a:t>
            </a:r>
          </a:p>
        </p:txBody>
      </p:sp>
      <p:sp>
        <p:nvSpPr>
          <p:cNvPr id="82" name="TextBox 31"/>
          <p:cNvSpPr txBox="1"/>
          <p:nvPr/>
        </p:nvSpPr>
        <p:spPr>
          <a:xfrm>
            <a:off x="11618390" y="4315408"/>
            <a:ext cx="4834422" cy="36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위치 업데이트</a:t>
            </a:r>
          </a:p>
        </p:txBody>
      </p:sp>
      <p:sp>
        <p:nvSpPr>
          <p:cNvPr id="87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원하는 조건에 해당하는 사고 데이터 클릭 시, 해당 위치로 좌표 이동</a:t>
            </a:r>
          </a:p>
        </p:txBody>
      </p:sp>
      <p:sp>
        <p:nvSpPr>
          <p:cNvPr id="88" name="직사각형 32"/>
          <p:cNvSpPr/>
          <p:nvPr/>
        </p:nvSpPr>
        <p:spPr>
          <a:xfrm>
            <a:off x="899592" y="1509564"/>
            <a:ext cx="2735796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카카오맵 연동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58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</a:t>
            </a:r>
          </a:p>
        </p:txBody>
      </p:sp>
      <p:grpSp>
        <p:nvGrpSpPr>
          <p:cNvPr id="88" name="그룹 32"/>
          <p:cNvGrpSpPr/>
          <p:nvPr/>
        </p:nvGrpSpPr>
        <p:grpSpPr>
          <a:xfrm>
            <a:off x="8152961" y="5024787"/>
            <a:ext cx="4794132" cy="2400657"/>
            <a:chOff x="13224106" y="5206259"/>
            <a:chExt cx="4581770" cy="2294317"/>
          </a:xfrm>
        </p:grpSpPr>
        <p:sp>
          <p:nvSpPr>
            <p:cNvPr id="89" name="직사각형 31"/>
            <p:cNvSpPr/>
            <p:nvPr/>
          </p:nvSpPr>
          <p:spPr>
            <a:xfrm>
              <a:off x="13227173" y="5206259"/>
              <a:ext cx="4578704" cy="229431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90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224106" y="5332140"/>
              <a:ext cx="4581771" cy="2007604"/>
            </a:xfrm>
            <a:prstGeom prst="rect">
              <a:avLst/>
            </a:prstGeom>
          </p:spPr>
        </p:pic>
      </p:grpSp>
      <p:pic>
        <p:nvPicPr>
          <p:cNvPr id="91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52961" y="2489519"/>
            <a:ext cx="4790923" cy="2473176"/>
          </a:xfrm>
          <a:prstGeom prst="rect">
            <a:avLst/>
          </a:prstGeom>
        </p:spPr>
      </p:pic>
      <p:sp>
        <p:nvSpPr>
          <p:cNvPr id="92" name="TextBox 24"/>
          <p:cNvSpPr txBox="1"/>
          <p:nvPr/>
        </p:nvSpPr>
        <p:spPr>
          <a:xfrm>
            <a:off x="13104440" y="2285039"/>
            <a:ext cx="45225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 err="1">
                <a:solidFill>
                  <a:srgbClr val="0070C0"/>
                </a:solidFill>
                <a:latin typeface="+mn-ea"/>
              </a:rPr>
              <a:t>react-virtualized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(List)</a:t>
            </a:r>
          </a:p>
          <a:p>
            <a:pPr lvl="0">
              <a:defRPr lang="ko-KR" altLang="en-US"/>
            </a:pPr>
            <a:endParaRPr lang="en-US" altLang="ko-KR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맨 처음 렌더링 될 때 </a:t>
            </a:r>
            <a:r>
              <a:rPr lang="en-US" altLang="ko-KR" dirty="0" err="1">
                <a:latin typeface="+mn-ea"/>
              </a:rPr>
              <a:t>AccidentsList</a:t>
            </a:r>
            <a:r>
              <a:rPr lang="ko-KR" altLang="en-US" dirty="0">
                <a:latin typeface="+mn-ea"/>
              </a:rPr>
              <a:t>의 항목이 모두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렌더링 되면서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AccidentsList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i="0" dirty="0">
                <a:effectLst/>
                <a:latin typeface="+mn-ea"/>
              </a:rPr>
              <a:t> 스크롤 하기 전에 보이지 않는 항목까지 렌더링 되는 것은 비효율적인 방식.</a:t>
            </a:r>
          </a:p>
          <a:p>
            <a:pPr lvl="0">
              <a:defRPr lang="ko-KR" altLang="en-US"/>
            </a:pPr>
            <a:r>
              <a:rPr lang="ko-KR" altLang="en-US" i="0" dirty="0">
                <a:effectLst/>
                <a:latin typeface="+mn-ea"/>
              </a:rPr>
              <a:t> </a:t>
            </a:r>
          </a:p>
          <a:p>
            <a:pPr>
              <a:defRPr lang="ko-KR" altLang="en-US"/>
            </a:pPr>
            <a:r>
              <a:rPr lang="en-US" altLang="ko-KR" dirty="0">
                <a:latin typeface="+mn-ea"/>
              </a:rPr>
              <a:t>R</a:t>
            </a:r>
            <a:r>
              <a:rPr lang="ko-KR" altLang="en-US" dirty="0" err="1">
                <a:latin typeface="+mn-ea"/>
              </a:rPr>
              <a:t>eact-virtualized</a:t>
            </a:r>
            <a:r>
              <a:rPr lang="ko-KR" altLang="en-US" dirty="0">
                <a:latin typeface="+mn-ea"/>
              </a:rPr>
              <a:t> 라이브러리의 </a:t>
            </a:r>
            <a:r>
              <a:rPr lang="ko-KR" altLang="en-US" b="1" dirty="0" err="1">
                <a:solidFill>
                  <a:srgbClr val="FF0000"/>
                </a:solidFill>
                <a:latin typeface="+mn-ea"/>
              </a:rPr>
              <a:t>List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컴포넌트를 사용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defRPr lang="ko-KR" altLang="en-US"/>
            </a:pPr>
            <a:r>
              <a:rPr lang="ko-KR" altLang="en-US" dirty="0">
                <a:latin typeface="+mn-ea"/>
              </a:rPr>
              <a:t>해당 </a:t>
            </a:r>
            <a:r>
              <a:rPr lang="ko-KR" altLang="en-US" dirty="0" err="1">
                <a:latin typeface="+mn-ea"/>
              </a:rPr>
              <a:t>List의</a:t>
            </a:r>
            <a:r>
              <a:rPr lang="ko-KR" altLang="en-US" dirty="0">
                <a:latin typeface="+mn-ea"/>
              </a:rPr>
              <a:t> 전체 크기와 각 항목의 높이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각 항목을 렌더링 할 때 사용해야 하는 함수와 배열을 </a:t>
            </a:r>
            <a:r>
              <a:rPr lang="en-US" altLang="ko-KR" dirty="0">
                <a:latin typeface="+mn-ea"/>
              </a:rPr>
              <a:t>props</a:t>
            </a:r>
            <a:r>
              <a:rPr lang="ko-KR" altLang="en-US" dirty="0">
                <a:latin typeface="+mn-ea"/>
              </a:rPr>
              <a:t>에 넣어 </a:t>
            </a:r>
            <a:r>
              <a:rPr lang="en-US" altLang="ko-KR" dirty="0">
                <a:latin typeface="+mn-ea"/>
              </a:rPr>
              <a:t>List </a:t>
            </a:r>
            <a:r>
              <a:rPr lang="ko-KR" altLang="en-US" dirty="0">
                <a:latin typeface="+mn-ea"/>
              </a:rPr>
              <a:t>컴포넌트에게 전달하여 최적화함</a:t>
            </a:r>
            <a:r>
              <a:rPr lang="en-US" altLang="ko-KR" dirty="0">
                <a:latin typeface="+mn-ea"/>
              </a:rPr>
              <a:t>.</a:t>
            </a:r>
          </a:p>
          <a:p>
            <a:pPr lvl="0">
              <a:defRPr lang="ko-KR" altLang="en-US"/>
            </a:pPr>
            <a:endParaRPr lang="en-US" altLang="ko-KR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이를 통해 스크롤 시</a:t>
            </a:r>
            <a:r>
              <a:rPr lang="en-US" altLang="ko-KR" dirty="0">
                <a:latin typeface="+mn-ea"/>
              </a:rPr>
              <a:t>, </a:t>
            </a: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필요한 항목만 동적으로 </a:t>
            </a:r>
            <a:r>
              <a:rPr lang="ko-KR" altLang="en-US" dirty="0" err="1">
                <a:latin typeface="+mn-ea"/>
              </a:rPr>
              <a:t>렌더링되어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1.4ms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0.2ms</a:t>
            </a:r>
            <a:r>
              <a:rPr lang="ko-KR" altLang="en-US" dirty="0">
                <a:latin typeface="+mn-ea"/>
              </a:rPr>
              <a:t>로 낭비되는 자원 감소.</a:t>
            </a:r>
            <a:r>
              <a:rPr lang="en-US" altLang="ko-KR" dirty="0">
                <a:latin typeface="+mn-ea"/>
              </a:rPr>
              <a:t> </a:t>
            </a:r>
          </a:p>
          <a:p>
            <a:pPr lvl="0">
              <a:defRPr lang="ko-KR" altLang="en-US"/>
            </a:pP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로 받은 대량의 데이터를 효율적으로 처리할 수 있게 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grpSp>
        <p:nvGrpSpPr>
          <p:cNvPr id="93" name="그룹 30"/>
          <p:cNvGrpSpPr/>
          <p:nvPr/>
        </p:nvGrpSpPr>
        <p:grpSpPr>
          <a:xfrm>
            <a:off x="838637" y="2336823"/>
            <a:ext cx="7148529" cy="5074412"/>
            <a:chOff x="838637" y="2724248"/>
            <a:chExt cx="7413074" cy="5262200"/>
          </a:xfrm>
        </p:grpSpPr>
        <p:pic>
          <p:nvPicPr>
            <p:cNvPr id="94" name="그림 2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38637" y="2724248"/>
              <a:ext cx="7413074" cy="5262200"/>
            </a:xfrm>
            <a:prstGeom prst="rect">
              <a:avLst/>
            </a:prstGeom>
          </p:spPr>
        </p:pic>
        <p:sp>
          <p:nvSpPr>
            <p:cNvPr id="95" name="직사각형 28"/>
            <p:cNvSpPr/>
            <p:nvPr/>
          </p:nvSpPr>
          <p:spPr>
            <a:xfrm>
              <a:off x="861229" y="5142656"/>
              <a:ext cx="1852179" cy="28094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6" name="그룹 26"/>
          <p:cNvGrpSpPr/>
          <p:nvPr/>
        </p:nvGrpSpPr>
        <p:grpSpPr>
          <a:xfrm>
            <a:off x="2327324" y="7655664"/>
            <a:ext cx="2317987" cy="2119000"/>
            <a:chOff x="8603940" y="1894840"/>
            <a:chExt cx="2317987" cy="2119000"/>
          </a:xfrm>
        </p:grpSpPr>
        <p:pic>
          <p:nvPicPr>
            <p:cNvPr id="97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03940" y="1894840"/>
              <a:ext cx="2317987" cy="2119000"/>
            </a:xfrm>
            <a:prstGeom prst="rect">
              <a:avLst/>
            </a:prstGeom>
          </p:spPr>
        </p:pic>
        <p:sp>
          <p:nvSpPr>
            <p:cNvPr id="98" name="직사각형 23"/>
            <p:cNvSpPr/>
            <p:nvPr/>
          </p:nvSpPr>
          <p:spPr>
            <a:xfrm>
              <a:off x="8652228" y="2805401"/>
              <a:ext cx="2123871" cy="29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9" name="그룹 20"/>
          <p:cNvGrpSpPr/>
          <p:nvPr/>
        </p:nvGrpSpPr>
        <p:grpSpPr>
          <a:xfrm>
            <a:off x="5003540" y="8001672"/>
            <a:ext cx="2916324" cy="1800036"/>
            <a:chOff x="9537654" y="3848772"/>
            <a:chExt cx="2916324" cy="1800036"/>
          </a:xfrm>
        </p:grpSpPr>
        <p:pic>
          <p:nvPicPr>
            <p:cNvPr id="100" name="그림 1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537654" y="3848772"/>
              <a:ext cx="2916324" cy="1800036"/>
            </a:xfrm>
            <a:prstGeom prst="rect">
              <a:avLst/>
            </a:prstGeom>
          </p:spPr>
        </p:pic>
        <p:sp>
          <p:nvSpPr>
            <p:cNvPr id="101" name="직사각형 29"/>
            <p:cNvSpPr/>
            <p:nvPr/>
          </p:nvSpPr>
          <p:spPr>
            <a:xfrm>
              <a:off x="9643256" y="4409751"/>
              <a:ext cx="1866563" cy="3143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102" name="연결선: 꺾임 37"/>
          <p:cNvCxnSpPr>
            <a:endCxn id="98" idx="1"/>
          </p:cNvCxnSpPr>
          <p:nvPr/>
        </p:nvCxnSpPr>
        <p:spPr>
          <a:xfrm rot="16200000" flipH="1">
            <a:off x="1147122" y="7487424"/>
            <a:ext cx="1307419" cy="114956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4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" t="6490" r="1590" b="6640"/>
          <a:stretch>
            <a:fillRect/>
          </a:stretch>
        </p:blipFill>
        <p:spPr>
          <a:xfrm>
            <a:off x="9864080" y="8145524"/>
            <a:ext cx="6768752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4" name="직선 화살표 연결선 47"/>
          <p:cNvCxnSpPr/>
          <p:nvPr/>
        </p:nvCxnSpPr>
        <p:spPr>
          <a:xfrm>
            <a:off x="8152961" y="8932197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48"/>
          <p:cNvSpPr txBox="1"/>
          <p:nvPr/>
        </p:nvSpPr>
        <p:spPr>
          <a:xfrm>
            <a:off x="8531932" y="8541568"/>
            <a:ext cx="947887" cy="367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8" name="직사각형 32"/>
          <p:cNvSpPr/>
          <p:nvPr/>
        </p:nvSpPr>
        <p:spPr>
          <a:xfrm>
            <a:off x="899592" y="1509564"/>
            <a:ext cx="27718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렌더링 최적화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</a:t>
            </a:r>
          </a:p>
        </p:txBody>
      </p:sp>
      <p:pic>
        <p:nvPicPr>
          <p:cNvPr id="71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1863" y="2687925"/>
            <a:ext cx="4153703" cy="4970175"/>
          </a:xfrm>
          <a:prstGeom prst="rect">
            <a:avLst/>
          </a:prstGeom>
        </p:spPr>
      </p:pic>
      <p:grpSp>
        <p:nvGrpSpPr>
          <p:cNvPr id="74" name="그룹 1"/>
          <p:cNvGrpSpPr/>
          <p:nvPr/>
        </p:nvGrpSpPr>
        <p:grpSpPr>
          <a:xfrm>
            <a:off x="4443046" y="2060211"/>
            <a:ext cx="3375031" cy="458852"/>
            <a:chOff x="825501" y="2691345"/>
            <a:chExt cx="4432300" cy="602593"/>
          </a:xfrm>
        </p:grpSpPr>
        <p:pic>
          <p:nvPicPr>
            <p:cNvPr id="75" name="그림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25501" y="2691345"/>
              <a:ext cx="4432300" cy="602593"/>
            </a:xfrm>
            <a:prstGeom prst="rect">
              <a:avLst/>
            </a:prstGeom>
          </p:spPr>
        </p:pic>
        <p:sp>
          <p:nvSpPr>
            <p:cNvPr id="76" name="직사각형 13"/>
            <p:cNvSpPr/>
            <p:nvPr/>
          </p:nvSpPr>
          <p:spPr>
            <a:xfrm>
              <a:off x="3104529" y="2882272"/>
              <a:ext cx="2153271" cy="373951"/>
            </a:xfrm>
            <a:prstGeom prst="rect">
              <a:avLst/>
            </a:prstGeom>
            <a:solidFill>
              <a:srgbClr val="ECEFF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7" name="그룹 11"/>
          <p:cNvGrpSpPr/>
          <p:nvPr/>
        </p:nvGrpSpPr>
        <p:grpSpPr>
          <a:xfrm>
            <a:off x="10014030" y="1828228"/>
            <a:ext cx="4401487" cy="662117"/>
            <a:chOff x="9358849" y="2681585"/>
            <a:chExt cx="4401487" cy="662117"/>
          </a:xfrm>
        </p:grpSpPr>
        <p:pic>
          <p:nvPicPr>
            <p:cNvPr id="78" name="그림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358849" y="2681585"/>
              <a:ext cx="4401487" cy="662117"/>
            </a:xfrm>
            <a:prstGeom prst="rect">
              <a:avLst/>
            </a:prstGeom>
          </p:spPr>
        </p:pic>
        <p:sp>
          <p:nvSpPr>
            <p:cNvPr id="79" name="직사각형 20"/>
            <p:cNvSpPr/>
            <p:nvPr/>
          </p:nvSpPr>
          <p:spPr>
            <a:xfrm>
              <a:off x="11479406" y="2766410"/>
              <a:ext cx="2077488" cy="505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80" name="그룹 12"/>
          <p:cNvGrpSpPr/>
          <p:nvPr/>
        </p:nvGrpSpPr>
        <p:grpSpPr>
          <a:xfrm>
            <a:off x="826477" y="2754488"/>
            <a:ext cx="9786681" cy="6961012"/>
            <a:chOff x="2938719" y="3011968"/>
            <a:chExt cx="8241265" cy="5861798"/>
          </a:xfrm>
        </p:grpSpPr>
        <p:pic>
          <p:nvPicPr>
            <p:cNvPr id="81" name="그림 2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938719" y="3011968"/>
              <a:ext cx="8241265" cy="5861798"/>
            </a:xfrm>
            <a:prstGeom prst="rect">
              <a:avLst/>
            </a:prstGeom>
          </p:spPr>
        </p:pic>
        <p:sp>
          <p:nvSpPr>
            <p:cNvPr id="82" name="직사각형 23"/>
            <p:cNvSpPr/>
            <p:nvPr/>
          </p:nvSpPr>
          <p:spPr>
            <a:xfrm>
              <a:off x="3019292" y="3031288"/>
              <a:ext cx="3067339" cy="50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직사각형 22"/>
            <p:cNvSpPr/>
            <p:nvPr/>
          </p:nvSpPr>
          <p:spPr>
            <a:xfrm>
              <a:off x="3019292" y="3541903"/>
              <a:ext cx="8119427" cy="5278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4" name="TextBox 31"/>
          <p:cNvSpPr txBox="1"/>
          <p:nvPr/>
        </p:nvSpPr>
        <p:spPr>
          <a:xfrm>
            <a:off x="6479704" y="1975148"/>
            <a:ext cx="3036805" cy="64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Header </a:t>
            </a:r>
            <a:r>
              <a:rPr lang="ko-KR" altLang="en-US" b="1"/>
              <a:t>클릭 시</a:t>
            </a:r>
            <a:r>
              <a:rPr lang="en-US" altLang="ko-KR" b="1"/>
              <a:t>, </a:t>
            </a:r>
            <a:endParaRPr lang="ko-KR" altLang="en-US" b="1"/>
          </a:p>
          <a:p>
            <a:pPr lvl="0">
              <a:defRPr lang="ko-KR" altLang="en-US"/>
            </a:pPr>
            <a:r>
              <a:rPr lang="ko-KR" altLang="en-US" b="1"/>
              <a:t>초기 화면을 보여줌</a:t>
            </a:r>
          </a:p>
        </p:txBody>
      </p:sp>
      <p:sp>
        <p:nvSpPr>
          <p:cNvPr id="85" name="TextBox 19"/>
          <p:cNvSpPr txBox="1"/>
          <p:nvPr/>
        </p:nvSpPr>
        <p:spPr>
          <a:xfrm>
            <a:off x="14301992" y="1803264"/>
            <a:ext cx="3036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Categories</a:t>
            </a:r>
            <a:r>
              <a:rPr lang="ko-KR" altLang="en-US" b="1"/>
              <a:t>의 </a:t>
            </a:r>
            <a:r>
              <a:rPr lang="en-US" altLang="ko-KR" b="1"/>
              <a:t>name </a:t>
            </a:r>
            <a:r>
              <a:rPr lang="ko-KR" altLang="en-US" b="1"/>
              <a:t>값을 받아 주소 경로를 지정</a:t>
            </a:r>
          </a:p>
        </p:txBody>
      </p:sp>
      <p:pic>
        <p:nvPicPr>
          <p:cNvPr id="88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36600" y="7855680"/>
            <a:ext cx="3235991" cy="708200"/>
          </a:xfrm>
          <a:prstGeom prst="rect">
            <a:avLst/>
          </a:prstGeom>
        </p:spPr>
      </p:pic>
      <p:sp>
        <p:nvSpPr>
          <p:cNvPr id="89" name="TextBox 37"/>
          <p:cNvSpPr txBox="1"/>
          <p:nvPr/>
        </p:nvSpPr>
        <p:spPr>
          <a:xfrm>
            <a:off x="10981207" y="8845252"/>
            <a:ext cx="3678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b="1"/>
              <a:t>카테고리 선택 시</a:t>
            </a:r>
          </a:p>
          <a:p>
            <a:pPr algn="r">
              <a:defRPr lang="ko-KR" altLang="en-US"/>
            </a:pPr>
            <a:r>
              <a:rPr lang="ko-KR" altLang="en-US" b="1"/>
              <a:t>해당 유형별 </a:t>
            </a:r>
            <a:r>
              <a:rPr lang="en-US" altLang="ko-KR" b="1"/>
              <a:t>AccidentsList </a:t>
            </a:r>
            <a:r>
              <a:rPr lang="ko-KR" altLang="en-US" b="1"/>
              <a:t>렌더링</a:t>
            </a:r>
          </a:p>
        </p:txBody>
      </p:sp>
      <p:pic>
        <p:nvPicPr>
          <p:cNvPr id="90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263615" y="5794628"/>
            <a:ext cx="2602033" cy="3920872"/>
          </a:xfrm>
          <a:prstGeom prst="rect">
            <a:avLst/>
          </a:prstGeom>
        </p:spPr>
      </p:pic>
      <p:sp>
        <p:nvSpPr>
          <p:cNvPr id="93" name="직사각형 32"/>
          <p:cNvSpPr/>
          <p:nvPr/>
        </p:nvSpPr>
        <p:spPr>
          <a:xfrm>
            <a:off x="899592" y="1509564"/>
            <a:ext cx="316784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Router</a:t>
            </a:r>
            <a:r>
              <a:rPr lang="ko-KR" altLang="en-US" sz="2500" b="1">
                <a:latin typeface="맑은 고딕"/>
              </a:rPr>
              <a:t> 경로 지정</a:t>
            </a:r>
          </a:p>
        </p:txBody>
      </p:sp>
      <p:cxnSp>
        <p:nvCxnSpPr>
          <p:cNvPr id="94" name="연결선: 꺾임 93"/>
          <p:cNvCxnSpPr>
            <a:stCxn id="75" idx="1"/>
            <a:endCxn id="82" idx="0"/>
          </p:cNvCxnSpPr>
          <p:nvPr/>
        </p:nvCxnSpPr>
        <p:spPr>
          <a:xfrm flipH="1">
            <a:off x="2743425" y="2289637"/>
            <a:ext cx="1699621" cy="48779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/>
          <p:cNvCxnSpPr>
            <a:stCxn id="78" idx="1"/>
          </p:cNvCxnSpPr>
          <p:nvPr/>
        </p:nvCxnSpPr>
        <p:spPr>
          <a:xfrm rot="10800000" flipV="1">
            <a:off x="9144000" y="2159286"/>
            <a:ext cx="870030" cy="118401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3"/>
          </p:cNvCxnSpPr>
          <p:nvPr/>
        </p:nvCxnSpPr>
        <p:spPr>
          <a:xfrm flipV="1">
            <a:off x="14472592" y="8203840"/>
            <a:ext cx="792088" cy="59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16</a:t>
            </a:r>
          </a:p>
        </p:txBody>
      </p:sp>
      <p:pic>
        <p:nvPicPr>
          <p:cNvPr id="73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2444" y="3500223"/>
            <a:ext cx="4172226" cy="3096634"/>
          </a:xfrm>
          <a:prstGeom prst="rect">
            <a:avLst/>
          </a:prstGeom>
        </p:spPr>
      </p:pic>
      <p:grpSp>
        <p:nvGrpSpPr>
          <p:cNvPr id="74" name="그룹 9"/>
          <p:cNvGrpSpPr/>
          <p:nvPr/>
        </p:nvGrpSpPr>
        <p:grpSpPr>
          <a:xfrm>
            <a:off x="6244222" y="3585035"/>
            <a:ext cx="5004506" cy="1094727"/>
            <a:chOff x="707941" y="7460749"/>
            <a:chExt cx="6132166" cy="1341401"/>
          </a:xfrm>
        </p:grpSpPr>
        <p:pic>
          <p:nvPicPr>
            <p:cNvPr id="7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07941" y="7460749"/>
              <a:ext cx="6132166" cy="1341401"/>
            </a:xfrm>
            <a:prstGeom prst="rect">
              <a:avLst/>
            </a:prstGeom>
          </p:spPr>
        </p:pic>
        <p:sp>
          <p:nvSpPr>
            <p:cNvPr id="76" name="직사각형 41"/>
            <p:cNvSpPr/>
            <p:nvPr/>
          </p:nvSpPr>
          <p:spPr>
            <a:xfrm>
              <a:off x="6230506" y="7900532"/>
              <a:ext cx="487875" cy="4878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77" name="직선 화살표 연결선 45"/>
          <p:cNvCxnSpPr/>
          <p:nvPr/>
        </p:nvCxnSpPr>
        <p:spPr>
          <a:xfrm>
            <a:off x="4725316" y="4197344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8"/>
          <p:cNvSpPr txBox="1"/>
          <p:nvPr/>
        </p:nvSpPr>
        <p:spPr>
          <a:xfrm>
            <a:off x="13387161" y="1638300"/>
            <a:ext cx="3767900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handleSearch(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입력란에 모두 기입했는지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확인하기 위한 </a:t>
            </a:r>
            <a:r>
              <a:rPr lang="en-US" altLang="ko-KR" b="1">
                <a:latin typeface="+mn-ea"/>
              </a:rPr>
              <a:t>alert </a:t>
            </a:r>
            <a:r>
              <a:rPr lang="ko-KR" altLang="en-US" b="1">
                <a:latin typeface="+mn-ea"/>
              </a:rPr>
              <a:t>함수 사용</a:t>
            </a:r>
            <a:endParaRPr lang="en-US" altLang="ko-KR" b="1">
              <a:latin typeface="+mn-ea"/>
            </a:endParaRPr>
          </a:p>
        </p:txBody>
      </p:sp>
      <p:pic>
        <p:nvPicPr>
          <p:cNvPr id="79" name="그림 5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64816" y="2654242"/>
            <a:ext cx="4520377" cy="2024593"/>
          </a:xfrm>
          <a:prstGeom prst="rect">
            <a:avLst/>
          </a:prstGeom>
          <a:ln w="76200">
            <a:solidFill>
              <a:srgbClr val="ECECEC"/>
            </a:solidFill>
          </a:ln>
        </p:spPr>
      </p:pic>
      <p:sp>
        <p:nvSpPr>
          <p:cNvPr id="80" name="직사각형 51"/>
          <p:cNvSpPr/>
          <p:nvPr/>
        </p:nvSpPr>
        <p:spPr>
          <a:xfrm>
            <a:off x="14471855" y="4356761"/>
            <a:ext cx="3313337" cy="3135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1" name="그림 5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2529" y="5983181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82" name="그림 5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8214" y="5870763"/>
            <a:ext cx="5004506" cy="1122146"/>
          </a:xfrm>
          <a:prstGeom prst="rect">
            <a:avLst/>
          </a:prstGeom>
        </p:spPr>
      </p:pic>
      <p:pic>
        <p:nvPicPr>
          <p:cNvPr id="83" name="그림 5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00384" y="7061622"/>
            <a:ext cx="5543600" cy="1466254"/>
          </a:xfrm>
          <a:prstGeom prst="rect">
            <a:avLst/>
          </a:prstGeom>
        </p:spPr>
      </p:pic>
      <p:pic>
        <p:nvPicPr>
          <p:cNvPr id="84" name="그림 6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8214" y="8306499"/>
            <a:ext cx="5410200" cy="1500271"/>
          </a:xfrm>
          <a:prstGeom prst="rect">
            <a:avLst/>
          </a:prstGeom>
        </p:spPr>
      </p:pic>
      <p:sp>
        <p:nvSpPr>
          <p:cNvPr id="85" name="사각형: 둥근 모서리 11"/>
          <p:cNvSpPr/>
          <p:nvPr/>
        </p:nvSpPr>
        <p:spPr>
          <a:xfrm>
            <a:off x="513211" y="259462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Read (</a:t>
            </a:r>
            <a:r>
              <a:rPr lang="ko-KR" altLang="en-US" sz="2000" b="1">
                <a:solidFill>
                  <a:srgbClr val="FF0000"/>
                </a:solidFill>
              </a:rPr>
              <a:t>조회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6" name="사각형: 둥근 모서리 70"/>
          <p:cNvSpPr/>
          <p:nvPr/>
        </p:nvSpPr>
        <p:spPr>
          <a:xfrm>
            <a:off x="6291794" y="2550028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Create (</a:t>
            </a:r>
            <a:r>
              <a:rPr lang="ko-KR" altLang="en-US" sz="2000" b="1">
                <a:solidFill>
                  <a:srgbClr val="FF0000"/>
                </a:solidFill>
              </a:rPr>
              <a:t>등록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7" name="TextBox 71"/>
          <p:cNvSpPr txBox="1"/>
          <p:nvPr/>
        </p:nvSpPr>
        <p:spPr>
          <a:xfrm>
            <a:off x="8355842" y="2299895"/>
            <a:ext cx="4445758" cy="9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onSubmit( )</a:t>
            </a:r>
          </a:p>
          <a:p>
            <a:pPr lvl="0">
              <a:defRPr lang="ko-KR" altLang="en-US"/>
            </a:pPr>
            <a:r>
              <a:rPr lang="ko-KR" altLang="en-US" b="1"/>
              <a:t>시군명</a:t>
            </a:r>
            <a:r>
              <a:rPr lang="en-US" altLang="ko-KR" b="1"/>
              <a:t>, </a:t>
            </a:r>
            <a:r>
              <a:rPr lang="ko-KR" altLang="en-US" b="1"/>
              <a:t>링크</a:t>
            </a:r>
            <a:r>
              <a:rPr lang="en-US" altLang="ko-KR" b="1"/>
              <a:t>, </a:t>
            </a:r>
            <a:r>
              <a:rPr lang="ko-KR" altLang="en-US" b="1"/>
              <a:t>전화번호 입력란 구현</a:t>
            </a:r>
          </a:p>
          <a:p>
            <a:pPr lvl="0">
              <a:defRPr lang="ko-KR" altLang="en-US"/>
            </a:pPr>
            <a:r>
              <a:rPr lang="ko-KR" altLang="en-US" b="1"/>
              <a:t>사용자의 입력 값을 저장</a:t>
            </a:r>
          </a:p>
        </p:txBody>
      </p:sp>
      <p:sp>
        <p:nvSpPr>
          <p:cNvPr id="88" name="사각형: 둥근 모서리 74"/>
          <p:cNvSpPr/>
          <p:nvPr/>
        </p:nvSpPr>
        <p:spPr>
          <a:xfrm>
            <a:off x="6503868" y="502127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Update (</a:t>
            </a:r>
            <a:r>
              <a:rPr lang="ko-KR" altLang="en-US" sz="2000" b="1">
                <a:solidFill>
                  <a:srgbClr val="FF0000"/>
                </a:solidFill>
              </a:rPr>
              <a:t>수정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pic>
        <p:nvPicPr>
          <p:cNvPr id="89" name="그림 7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4808" y="8265179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90" name="사각형: 둥근 모서리 77"/>
          <p:cNvSpPr/>
          <p:nvPr/>
        </p:nvSpPr>
        <p:spPr>
          <a:xfrm>
            <a:off x="6539268" y="7420782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Delete (</a:t>
            </a:r>
            <a:r>
              <a:rPr lang="ko-KR" altLang="en-US" sz="2000" b="1">
                <a:solidFill>
                  <a:srgbClr val="FF0000"/>
                </a:solidFill>
              </a:rPr>
              <a:t>삭제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91" name="TextBox 79"/>
          <p:cNvSpPr txBox="1"/>
          <p:nvPr/>
        </p:nvSpPr>
        <p:spPr>
          <a:xfrm>
            <a:off x="8682458" y="7392769"/>
            <a:ext cx="3880562" cy="63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onDelete(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데이터 삭제</a:t>
            </a:r>
          </a:p>
        </p:txBody>
      </p:sp>
      <p:sp>
        <p:nvSpPr>
          <p:cNvPr id="92" name="TextBox 80"/>
          <p:cNvSpPr txBox="1"/>
          <p:nvPr/>
        </p:nvSpPr>
        <p:spPr>
          <a:xfrm>
            <a:off x="8594075" y="4928148"/>
            <a:ext cx="3880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onEdit(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수정 버튼을 통해 내용을 수정</a:t>
            </a:r>
          </a:p>
        </p:txBody>
      </p:sp>
      <p:cxnSp>
        <p:nvCxnSpPr>
          <p:cNvPr id="93" name="연결선: 꺾임 86"/>
          <p:cNvCxnSpPr/>
          <p:nvPr/>
        </p:nvCxnSpPr>
        <p:spPr>
          <a:xfrm rot="16200000" flipH="1">
            <a:off x="4608097" y="6499118"/>
            <a:ext cx="1793129" cy="1284473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1"/>
          <p:cNvSpPr/>
          <p:nvPr/>
        </p:nvSpPr>
        <p:spPr>
          <a:xfrm>
            <a:off x="13190984" y="7420782"/>
            <a:ext cx="3313337" cy="313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5" name="TextBox 93"/>
          <p:cNvSpPr txBox="1"/>
          <p:nvPr/>
        </p:nvSpPr>
        <p:spPr>
          <a:xfrm>
            <a:off x="10540863" y="6970412"/>
            <a:ext cx="159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Update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20364" y="5135899"/>
            <a:ext cx="5724636" cy="1051717"/>
          </a:xfrm>
          <a:prstGeom prst="rect">
            <a:avLst/>
          </a:prstGeom>
        </p:spPr>
      </p:pic>
      <p:cxnSp>
        <p:nvCxnSpPr>
          <p:cNvPr id="97" name="연결선: 꺾임 96"/>
          <p:cNvCxnSpPr/>
          <p:nvPr/>
        </p:nvCxnSpPr>
        <p:spPr>
          <a:xfrm>
            <a:off x="11619137" y="6725429"/>
            <a:ext cx="953862" cy="77250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9"/>
          <p:cNvCxnSpPr/>
          <p:nvPr/>
        </p:nvCxnSpPr>
        <p:spPr>
          <a:xfrm>
            <a:off x="11268236" y="4128581"/>
            <a:ext cx="1332148" cy="1014919"/>
          </a:xfrm>
          <a:prstGeom prst="bentConnector3">
            <a:avLst>
              <a:gd name="adj1" fmla="val 9966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106"/>
          <p:cNvSpPr txBox="1"/>
          <p:nvPr/>
        </p:nvSpPr>
        <p:spPr>
          <a:xfrm>
            <a:off x="11286826" y="3709475"/>
            <a:ext cx="189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Create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0" name="그림 1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13211" y="7900276"/>
            <a:ext cx="4197660" cy="1885905"/>
          </a:xfrm>
          <a:prstGeom prst="rect">
            <a:avLst/>
          </a:prstGeom>
        </p:spPr>
      </p:pic>
      <p:pic>
        <p:nvPicPr>
          <p:cNvPr id="101" name="그림 13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383755" y="9588523"/>
            <a:ext cx="2376489" cy="566869"/>
          </a:xfrm>
          <a:prstGeom prst="rect">
            <a:avLst/>
          </a:prstGeom>
        </p:spPr>
      </p:pic>
      <p:cxnSp>
        <p:nvCxnSpPr>
          <p:cNvPr id="102" name="직선 화살표 연결선 140"/>
          <p:cNvCxnSpPr/>
          <p:nvPr/>
        </p:nvCxnSpPr>
        <p:spPr>
          <a:xfrm>
            <a:off x="4196861" y="6244789"/>
            <a:ext cx="156687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43"/>
          <p:cNvSpPr/>
          <p:nvPr/>
        </p:nvSpPr>
        <p:spPr>
          <a:xfrm>
            <a:off x="513211" y="6975964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Pagenation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04" name="TextBox 144"/>
          <p:cNvSpPr txBox="1"/>
          <p:nvPr/>
        </p:nvSpPr>
        <p:spPr>
          <a:xfrm>
            <a:off x="2573499" y="6953204"/>
            <a:ext cx="3880562" cy="636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pageNumbers[ ]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페이지</a:t>
            </a:r>
            <a:r>
              <a:rPr lang="en-US" altLang="ko-KR" b="1">
                <a:latin typeface="+mn-ea"/>
              </a:rPr>
              <a:t> </a:t>
            </a:r>
            <a:r>
              <a:rPr lang="ko-KR" altLang="en-US" b="1">
                <a:latin typeface="+mn-ea"/>
              </a:rPr>
              <a:t>넘버링 생성 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/>
              <a:t>관리자는 CRUD 가능, 이용자는 Read only</a:t>
            </a:r>
          </a:p>
        </p:txBody>
      </p:sp>
      <p:sp>
        <p:nvSpPr>
          <p:cNvPr id="107" name="직사각형 32"/>
          <p:cNvSpPr/>
          <p:nvPr/>
        </p:nvSpPr>
        <p:spPr>
          <a:xfrm>
            <a:off x="899592" y="1509564"/>
            <a:ext cx="3419872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>
              <a:buFont typeface="Arial"/>
              <a:buNone/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ko-KR" altLang="en-US" sz="2500" b="1"/>
              <a:t>교통안전기관연락망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6. </a:t>
            </a:r>
            <a:r>
              <a:rPr lang="ko-KR" altLang="en-US" sz="4000" b="1">
                <a:latin typeface="맑은 고딕"/>
              </a:rPr>
              <a:t>트러블 슈팅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182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17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642562" y="222732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Search</a:t>
            </a:r>
          </a:p>
        </p:txBody>
      </p:sp>
      <p:sp>
        <p:nvSpPr>
          <p:cNvPr id="65" name="직사각형 32"/>
          <p:cNvSpPr/>
          <p:nvPr/>
        </p:nvSpPr>
        <p:spPr>
          <a:xfrm>
            <a:off x="12213396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Router</a:t>
            </a:r>
          </a:p>
        </p:txBody>
      </p:sp>
      <p:sp>
        <p:nvSpPr>
          <p:cNvPr id="66" name="직사각형 32"/>
          <p:cNvSpPr/>
          <p:nvPr/>
        </p:nvSpPr>
        <p:spPr>
          <a:xfrm>
            <a:off x="6427978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Map </a:t>
            </a:r>
          </a:p>
        </p:txBody>
      </p:sp>
      <p:sp>
        <p:nvSpPr>
          <p:cNvPr id="67" name="직사각형 1"/>
          <p:cNvSpPr/>
          <p:nvPr/>
        </p:nvSpPr>
        <p:spPr>
          <a:xfrm>
            <a:off x="642561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데이터를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호출하여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컴포넌트로 전달 후,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 필터링 하는 구조.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두 컴포넌트가 많은 양의 데이터를 주고 받는 과정에서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렌더링 및 성능 저하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문제 발생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컴포넌트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에서만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 호출하는 것으로 변경.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사용자가 선택한 값을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props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로 전달하는 방식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으로 리팩토링.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이를 통해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데이터를 불러오지 않고 필터링을 할 수 있게 되어 성능 저하의 문제 해결.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12"/>
          <p:cNvSpPr/>
          <p:nvPr/>
        </p:nvSpPr>
        <p:spPr>
          <a:xfrm>
            <a:off x="6427978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로딩하는 스크립트 태그의 경우,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HTML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파일 안에서의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위치는 상관없으나 실행 코드보다 먼저 선언되어야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한다는 원칙이 위배되어 오류 발생.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스크립트가 성공적으로 로드된 후 카카오 맵이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차례대로 호출 및 실행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되도록 코드 개선.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React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는 기본적으로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SPA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기반인 프로그램이므로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카카오 객체는 스크립트가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온전히 로드된 이후에 인식되기 때문에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 요소에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로드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(Load)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 이벤트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필요함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13"/>
          <p:cNvSpPr/>
          <p:nvPr/>
        </p:nvSpPr>
        <p:spPr>
          <a:xfrm>
            <a:off x="12213396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하나의 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개의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path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값을 사용하고자 할 때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각각의 경로에 대해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중복되는 코드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작성되는 문제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Path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값에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변수처리하여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 /:category?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 작성.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선택적으로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사용할 수 있게 되었으며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코드 중복 또한 개선.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4000" b="1">
                <a:latin typeface="맑은 고딕"/>
              </a:rPr>
              <a:t>7.</a:t>
            </a:r>
            <a:r>
              <a:rPr lang="ko-KR" altLang="en-US" sz="4000" b="1">
                <a:latin typeface="맑은 고딕"/>
              </a:rPr>
              <a:t> </a:t>
            </a:r>
            <a:r>
              <a:rPr lang="ko-KR" altLang="en-US" sz="4000" b="1" i="0" u="none" strike="noStrike"/>
              <a:t>프로젝트 회고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3132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18</a:t>
            </a:r>
          </a:p>
        </p:txBody>
      </p:sp>
      <p:sp>
        <p:nvSpPr>
          <p:cNvPr id="68" name="사각형: 둥근 모서리 54"/>
          <p:cNvSpPr/>
          <p:nvPr/>
        </p:nvSpPr>
        <p:spPr>
          <a:xfrm>
            <a:off x="642561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리액트와 관련된 다양한 라이브러리 및 도구들을 활용하고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리액트의 대표적인 특성 중 하나인 </a:t>
            </a:r>
            <a:r>
              <a:rPr lang="ko-KR" altLang="en-US" sz="2000" b="1">
                <a:solidFill>
                  <a:srgbClr val="FF0000"/>
                </a:solidFill>
              </a:rPr>
              <a:t>컴포넌트에 대한 이해도</a:t>
            </a:r>
            <a:r>
              <a:rPr lang="ko-KR" altLang="en-US" sz="2000">
                <a:solidFill>
                  <a:schemeClr val="tx1"/>
                </a:solidFill>
              </a:rPr>
              <a:t>를 향상시킬 수 있어서 좋았습니다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맡은 업무에만 집중하는 것이 아니라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팀으로서 서로의 부족한 부분을 보완하기 위해 </a:t>
            </a:r>
            <a:r>
              <a:rPr lang="ko-KR" altLang="en-US" sz="2000" b="1">
                <a:solidFill>
                  <a:srgbClr val="FF0000"/>
                </a:solidFill>
              </a:rPr>
              <a:t>지속적인 소통과 협력</a:t>
            </a:r>
            <a:r>
              <a:rPr lang="ko-KR" altLang="en-US" sz="2000">
                <a:solidFill>
                  <a:schemeClr val="tx1"/>
                </a:solidFill>
              </a:rPr>
              <a:t>을 통해 팀원들과의 협업이 원활했고 완성을 하는 데 있어서 유익한 경험을 할 수 있어서 좋았습니다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32"/>
          <p:cNvSpPr/>
          <p:nvPr/>
        </p:nvSpPr>
        <p:spPr>
          <a:xfrm>
            <a:off x="642562" y="222732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Liked</a:t>
            </a:r>
          </a:p>
        </p:txBody>
      </p:sp>
      <p:sp>
        <p:nvSpPr>
          <p:cNvPr id="20" name="직사각형 32"/>
          <p:cNvSpPr/>
          <p:nvPr/>
        </p:nvSpPr>
        <p:spPr>
          <a:xfrm>
            <a:off x="12213396" y="2227176"/>
            <a:ext cx="2979276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200" b="1">
                <a:latin typeface="맑은 고딕"/>
              </a:rPr>
              <a:t>Longed For</a:t>
            </a:r>
            <a:endParaRPr lang="en-US" altLang="ko-KR" sz="3000" b="1">
              <a:latin typeface="맑은 고딕"/>
            </a:endParaRPr>
          </a:p>
        </p:txBody>
      </p:sp>
      <p:sp>
        <p:nvSpPr>
          <p:cNvPr id="21" name="직사각형 32"/>
          <p:cNvSpPr/>
          <p:nvPr/>
        </p:nvSpPr>
        <p:spPr>
          <a:xfrm>
            <a:off x="6427978" y="2227176"/>
            <a:ext cx="2175962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Learned</a:t>
            </a:r>
          </a:p>
        </p:txBody>
      </p:sp>
      <p:sp>
        <p:nvSpPr>
          <p:cNvPr id="25" name="사각형: 둥근 모서리 54"/>
          <p:cNvSpPr/>
          <p:nvPr/>
        </p:nvSpPr>
        <p:spPr>
          <a:xfrm>
            <a:off x="6430156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리액트 프로젝트를 진행함으로써 라우터 구현을 위해 효율적으로 컴포넌트를 구성하고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상태 관리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스크롤 최적화 등 리액트만의 장점을 가진 기능을 수행해 봄으로써 리액트에 대한 경험을 쌓고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컴포넌트 관리와 </a:t>
            </a:r>
            <a:r>
              <a:rPr lang="ko-KR" altLang="en-US" sz="2000" b="1">
                <a:solidFill>
                  <a:srgbClr val="FF0000"/>
                </a:solidFill>
              </a:rPr>
              <a:t>요구사항에 대한 유연한 대처</a:t>
            </a:r>
            <a:r>
              <a:rPr lang="ko-KR" altLang="en-US" sz="2000">
                <a:solidFill>
                  <a:schemeClr val="tx1"/>
                </a:solidFill>
              </a:rPr>
              <a:t>에 대해 배울 수 있었습니다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팀원들 간의 코드 작성 스타일의 차이로 충돌 문제가 발생할 수 있음을 깨달았고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이를 통해 협업 과정에서 </a:t>
            </a:r>
            <a:r>
              <a:rPr lang="ko-KR" altLang="en-US" sz="2000" b="1">
                <a:solidFill>
                  <a:srgbClr val="FF0000"/>
                </a:solidFill>
              </a:rPr>
              <a:t>팀원들과의 소통과 규칙</a:t>
            </a:r>
            <a:r>
              <a:rPr lang="ko-KR" altLang="en-US" sz="2000">
                <a:solidFill>
                  <a:schemeClr val="tx1"/>
                </a:solidFill>
              </a:rPr>
              <a:t>의 중요하다는 것을 알게 되었습니다</a:t>
            </a:r>
            <a:r>
              <a:rPr lang="en-US" altLang="ko-KR" sz="2000">
                <a:solidFill>
                  <a:schemeClr val="tx1"/>
                </a:solidFill>
              </a:rPr>
              <a:t>. 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코드의 가독성과 유지 보수</a:t>
            </a:r>
            <a:r>
              <a:rPr lang="ko-KR" altLang="en-US" sz="2000">
                <a:solidFill>
                  <a:schemeClr val="tx1"/>
                </a:solidFill>
              </a:rPr>
              <a:t>를 위해 코드를 간결하게 작성하는 것의 중요성을 깨달았습니다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54"/>
          <p:cNvSpPr/>
          <p:nvPr/>
        </p:nvSpPr>
        <p:spPr>
          <a:xfrm>
            <a:off x="12213395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사용자의 입장에서 처음 보는 화면을 완벽히 이해하지 못할 수 있기 때문에 한눈에 기능을 파악할 수 있도록 더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세세한 구조와 흐름을 기획하는 능력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을 더 길러야 한다고 생각합니다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 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이러한 능력을 통해 사용자가 편리하게 사용할 수 있는 기능과 화면을 구현하도록 노력할 것입니다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팀원들의 가능한 자원을 최대한 활용하여 요구사항을 잘 이해하고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효율적인 코드 리뷰 및 테스트 전략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을 도입하여 코드 품질을 높이고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안정적인 서비스를 제공할 수 있도록 개선하고 싶습니다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-2147483648" y="0"/>
            <a:ext cx="0" cy="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sp>
        <p:nvSpPr>
          <p:cNvPr id="29" name="TextBox 28"/>
          <p:cNvSpPr txBox="1"/>
          <p:nvPr/>
        </p:nvSpPr>
        <p:spPr>
          <a:xfrm>
            <a:off x="2645278" y="2623220"/>
            <a:ext cx="129974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0" b="1" dirty="0"/>
              <a:t>감사합니다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27848" y="6513399"/>
            <a:ext cx="8388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b="1" dirty="0"/>
              <a:t>경기도 사고 유형별 위치 조회 서비스</a:t>
            </a:r>
          </a:p>
        </p:txBody>
      </p:sp>
      <p:pic>
        <p:nvPicPr>
          <p:cNvPr id="3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0900" y="6203055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sp>
        <p:nvSpPr>
          <p:cNvPr id="35" name="TextBox 34"/>
          <p:cNvSpPr txBox="1"/>
          <p:nvPr/>
        </p:nvSpPr>
        <p:spPr>
          <a:xfrm>
            <a:off x="1600200" y="2385060"/>
            <a:ext cx="175260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5500" b="1"/>
              <a:t>목차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576262" y="5186362"/>
            <a:ext cx="6467474" cy="1"/>
          </a:xfrm>
          <a:prstGeom prst="line">
            <a:avLst/>
          </a:prstGeom>
          <a:ln w="762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267200" y="2125026"/>
            <a:ext cx="112776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3000" b="1" dirty="0"/>
              <a:t>1.</a:t>
            </a:r>
            <a:r>
              <a:rPr lang="ko-KR" altLang="en-US" sz="3000" b="1" dirty="0"/>
              <a:t> 프로젝트 배경 및 개발 환경</a:t>
            </a:r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2.</a:t>
            </a:r>
            <a:r>
              <a:rPr lang="ko-KR" altLang="en-US" sz="3000" b="1" dirty="0"/>
              <a:t> 핵심 기능 및 역할분담</a:t>
            </a:r>
            <a:endParaRPr lang="en-US" altLang="ko-KR" sz="3000" b="1" dirty="0"/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3.</a:t>
            </a:r>
            <a:r>
              <a:rPr lang="ko-KR" altLang="en-US" sz="3000" b="1" dirty="0"/>
              <a:t> 진행과정</a:t>
            </a:r>
          </a:p>
          <a:p>
            <a:pPr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4.</a:t>
            </a:r>
            <a:r>
              <a:rPr lang="ko-KR" altLang="en-US" sz="3000" b="1" dirty="0"/>
              <a:t> 기획서 및 </a:t>
            </a:r>
            <a:r>
              <a:rPr lang="en-US" altLang="ko-KR" sz="3000" b="1" dirty="0"/>
              <a:t>UML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5.</a:t>
            </a:r>
            <a:r>
              <a:rPr lang="ko-KR" altLang="en-US" sz="3000" b="1" dirty="0"/>
              <a:t> 구현결과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>
                <a:latin typeface="맑은 고딕"/>
              </a:rPr>
              <a:t>6. </a:t>
            </a:r>
            <a:r>
              <a:rPr lang="ko-KR" altLang="en-US" sz="3000" b="1" dirty="0">
                <a:latin typeface="맑은 고딕"/>
              </a:rPr>
              <a:t>트러블 슈팅</a:t>
            </a:r>
          </a:p>
          <a:p>
            <a:pPr>
              <a:defRPr lang="ko-KR"/>
            </a:pPr>
            <a:endParaRPr lang="ko-KR" altLang="en-US" sz="3000" b="1" dirty="0">
              <a:latin typeface="맑은 고딕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i="0" u="none" strike="noStrike" dirty="0"/>
              <a:t>7.</a:t>
            </a:r>
            <a:r>
              <a:rPr lang="ko-KR" altLang="en-US" sz="3000" b="1" i="0" u="none" strike="noStrike" dirty="0"/>
              <a:t> 프로젝트 회고 </a:t>
            </a:r>
            <a:endParaRPr lang="en-US" altLang="ko-KR" sz="3000" b="1" i="0" u="none" strike="no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/>
              <a:t>02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77800" y="5143500"/>
            <a:ext cx="3901440" cy="3901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51816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1-1.</a:t>
            </a:r>
            <a:r>
              <a:rPr lang="ko-KR" altLang="en-US" sz="4000" b="1">
                <a:latin typeface="맑은 고딕"/>
              </a:rPr>
              <a:t> 프로젝트 배경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03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07096" y="1939504"/>
            <a:ext cx="16273808" cy="3492027"/>
            <a:chOff x="611052" y="1903499"/>
            <a:chExt cx="16273808" cy="3240000"/>
          </a:xfrm>
        </p:grpSpPr>
        <p:pic>
          <p:nvPicPr>
            <p:cNvPr id="57" name="그림 56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11052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8" name="그림 5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715948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9" name="그림 5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20404" y="1903500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0" name="그룹 59"/>
            <p:cNvGrpSpPr/>
            <p:nvPr/>
          </p:nvGrpSpPr>
          <p:grpSpPr>
            <a:xfrm>
              <a:off x="12924860" y="1903500"/>
              <a:ext cx="3960000" cy="3239999"/>
              <a:chOff x="11277600" y="4337448"/>
              <a:chExt cx="5791200" cy="4616051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1277600" y="4337448"/>
                <a:ext cx="5791199" cy="46160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16383000" y="5600700"/>
                <a:ext cx="685800" cy="327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endParaRPr lang="ko-KR" altLang="en-US"/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1295128" y="6285024"/>
            <a:ext cx="15364962" cy="2862322"/>
            <a:chOff x="1295128" y="5840786"/>
            <a:chExt cx="15364962" cy="2862322"/>
          </a:xfrm>
        </p:grpSpPr>
        <p:sp>
          <p:nvSpPr>
            <p:cNvPr id="50" name="TextBox 8"/>
            <p:cNvSpPr txBox="1"/>
            <p:nvPr/>
          </p:nvSpPr>
          <p:spPr>
            <a:xfrm>
              <a:off x="2996062" y="5840786"/>
              <a:ext cx="13664028" cy="28623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 보유가 보편화되어 현대 사회에서 편리한 교통수단으로 자리 잡고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자동차의 증가와 함께 교통사고 역시 발생 빈도가 높아지고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특히 특정 지역에서는 반복적으로 교통사고가 발생하는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사고다발지역</a:t>
              </a:r>
              <a:r>
                <a:rPr lang="ko-KR" altLang="en-US" sz="2000" b="1" dirty="0">
                  <a:latin typeface="+mn-ea"/>
                </a:rPr>
                <a:t>이 존재합니다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이 프로젝트는 사고다발지역의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정보를 제공</a:t>
              </a:r>
              <a:r>
                <a:rPr lang="ko-KR" altLang="en-US" sz="2000" b="1" dirty="0">
                  <a:latin typeface="+mn-ea"/>
                </a:rPr>
                <a:t>함으로써 국민들이 사고다발지역에 대한 경각심을 갖고</a:t>
              </a:r>
              <a:r>
                <a:rPr lang="en-US" altLang="ko-KR" sz="2000" b="1" dirty="0">
                  <a:latin typeface="+mn-ea"/>
                </a:rPr>
                <a:t>,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사고 예방과 안전 운전에 대한 의식을 높이는데 중점을 두어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안전한 도로 환경을 구축</a:t>
              </a:r>
              <a:r>
                <a:rPr lang="ko-KR" altLang="en-US" sz="2000" b="1" dirty="0">
                  <a:latin typeface="+mn-ea"/>
                </a:rPr>
                <a:t>하는데 기여하고자 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95128" y="5866048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배경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295128" y="7702252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목표</a:t>
              </a:r>
            </a:p>
          </p:txBody>
        </p:sp>
      </p:grpSp>
      <p:pic>
        <p:nvPicPr>
          <p:cNvPr id="67" name="Picture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2716" y="6018200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1-2.</a:t>
            </a:r>
            <a:r>
              <a:rPr lang="ko-KR" altLang="en-US" sz="4000" b="1">
                <a:latin typeface="맑은 고딕"/>
              </a:rPr>
              <a:t> 개발환경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154"/>
              </p:ext>
            </p:extLst>
          </p:nvPr>
        </p:nvGraphicFramePr>
        <p:xfrm>
          <a:off x="990600" y="2019300"/>
          <a:ext cx="15762583" cy="777510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2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9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7905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분류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Front-end</a:t>
                      </a:r>
                      <a:endParaRPr lang="ko-KR" altLang="en-US" sz="30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246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개발도구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HTML5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JavaScript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React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887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라이브러리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axios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react-dom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react-icons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react-router-dom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react-virtualized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24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경기데이터드림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카카오 맵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66432" y="3186311"/>
            <a:ext cx="3410387" cy="15388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96900" y="3942394"/>
            <a:ext cx="1683098" cy="153883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58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04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0496" y="5049180"/>
            <a:ext cx="2371053" cy="126014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126652" y="6103168"/>
            <a:ext cx="1106252" cy="110625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11935" y="7317432"/>
            <a:ext cx="1917213" cy="97210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58879" y="7303427"/>
            <a:ext cx="2086266" cy="1886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2-1.</a:t>
            </a:r>
            <a:r>
              <a:rPr lang="ko-KR" altLang="en-US" sz="4000" b="1">
                <a:latin typeface="맑은 고딕"/>
              </a:rPr>
              <a:t> 핵심기능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388"/>
              </p:ext>
            </p:extLst>
          </p:nvPr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핵심기능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상세설명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사고유형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지역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사고다발지 조회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검색 및 조회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기능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유형에 따른 지역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연도를 조회할 수 있는 목록 제공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카카오 맵 연동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카카오 맵 </a:t>
                      </a: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API를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사용하여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지도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제공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원하는 조건에 해당하는 사고 데이터 클릭 시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해당 위치에 대한 마커가 표시됨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렌더링 최적화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b="1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react-virtualized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라이브러리의 </a:t>
                      </a: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List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컴포넌트 사용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스크롤 시에 필요한 항목만 동적으로 렌더링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API로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받은 대량의 데이터를 효율적으로 처리함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경기도 시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군별 교통안전기관 연락처 및 웹사이트 주소 제공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웹 관리자가 </a:t>
                      </a:r>
                      <a:r>
                        <a:rPr lang="en-US" altLang="ko-KR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할 수 있으며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이용자는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Read only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775841"/>
              </p:ext>
            </p:extLst>
          </p:nvPr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허창범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팀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Space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관리 (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GitHub, Notion)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선택된 검색 박스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초기화 기능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황준하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부팀장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선택된 지역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 데이터를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필터링하는 검색</a:t>
                      </a: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기능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손수영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Alert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기능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회의록 작성 및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8582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  <a:endParaRPr lang="en-US" altLang="ko-KR" sz="4000" b="1">
              <a:latin typeface="맑은 고딕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475967"/>
              </p:ext>
            </p:extLst>
          </p:nvPr>
        </p:nvGraphicFramePr>
        <p:xfrm>
          <a:off x="990600" y="2019300"/>
          <a:ext cx="15775304" cy="77987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임다영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b="1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카카오맵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를 활용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한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Map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 및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GitHub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작성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박시은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컴포넌트 취합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김지은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CSS/</a:t>
                      </a:r>
                      <a:r>
                        <a:rPr lang="ko-KR" altLang="en-US" sz="25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템플릿 제작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및 수정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Alert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3.</a:t>
            </a:r>
            <a:r>
              <a:rPr lang="ko-KR" altLang="en-US" sz="4000" b="1">
                <a:latin typeface="맑은 고딕"/>
              </a:rPr>
              <a:t> 진행 과정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1412491" y="1831132"/>
          <a:ext cx="15472370" cy="79494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2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794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기간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활동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651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기획/설계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주제 선정 및 역할 분담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자료 조사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(API,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통계 등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공통 환경 구축 및 배포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컴포넌트 및 템플릿 설계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계획 수립 및 구현 기능 결정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82">
                <a:tc row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24/05/29(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30(목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작업 및 외부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연동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1차 오류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86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31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1차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158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최종 점검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24/06/03(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2차 오류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최종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프로젝트 문서화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0157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총 개발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algn="ctr">
                        <a:defRPr lang="ko-KR"/>
                      </a:pPr>
                      <a:r>
                        <a:rPr lang="ko-KR" altLang="en-US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총 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주 소요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08</a:t>
            </a:r>
          </a:p>
        </p:txBody>
      </p:sp>
      <p:pic>
        <p:nvPicPr>
          <p:cNvPr id="54" name="그림 53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14606" y="260648"/>
            <a:ext cx="734621" cy="734621"/>
          </a:xfrm>
          <a:prstGeom prst="rect">
            <a:avLst/>
          </a:prstGeom>
        </p:spPr>
      </p:pic>
      <p:sp>
        <p:nvSpPr>
          <p:cNvPr id="56" name="직사각형 63"/>
          <p:cNvSpPr/>
          <p:nvPr/>
        </p:nvSpPr>
        <p:spPr>
          <a:xfrm>
            <a:off x="16177120" y="1016732"/>
            <a:ext cx="118813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b="1">
                <a:latin typeface="맑은 고딕"/>
              </a:rPr>
              <a:t>#</a:t>
            </a:r>
            <a:r>
              <a:rPr lang="ko-KR" altLang="en-US" b="1">
                <a:latin typeface="맑은 고딕"/>
              </a:rPr>
              <a:t> 회의록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-1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기획서 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09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1989220"/>
            <a:ext cx="7020000" cy="3420000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976320" y="1953216"/>
            <a:ext cx="7020000" cy="3420000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6187996"/>
            <a:ext cx="7020000" cy="3420000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976320" y="6152372"/>
            <a:ext cx="7020000" cy="3420000"/>
          </a:xfrm>
          <a:prstGeom prst="rect">
            <a:avLst/>
          </a:prstGeom>
        </p:spPr>
      </p:pic>
      <p:sp>
        <p:nvSpPr>
          <p:cNvPr id="62" name="화살표: 오른쪽 10"/>
          <p:cNvSpPr/>
          <p:nvPr/>
        </p:nvSpPr>
        <p:spPr>
          <a:xfrm rot="10800000" flipH="1">
            <a:off x="8544271" y="3645023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화살표: 오른쪽 10"/>
          <p:cNvSpPr/>
          <p:nvPr/>
        </p:nvSpPr>
        <p:spPr>
          <a:xfrm rot="10800000" flipH="1">
            <a:off x="8544271" y="7772172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486980" y="1615108"/>
            <a:ext cx="168035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조회 화면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475148" y="5827576"/>
            <a:ext cx="176419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</a:t>
            </a:r>
            <a:r>
              <a:rPr lang="en-US" altLang="ko-KR" sz="2000" b="1">
                <a:latin typeface="맑은 고딕"/>
              </a:rPr>
              <a:t>CRUD</a:t>
            </a:r>
            <a:r>
              <a:rPr lang="ko-KR" altLang="en-US" sz="2000" b="1">
                <a:latin typeface="맑은 고딕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1767</Words>
  <Application>Microsoft Office PowerPoint</Application>
  <PresentationFormat>사용자 지정</PresentationFormat>
  <Paragraphs>320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449</cp:revision>
  <dcterms:created xsi:type="dcterms:W3CDTF">2006-08-16T00:00:00Z</dcterms:created>
  <dcterms:modified xsi:type="dcterms:W3CDTF">2024-06-04T07:06:53Z</dcterms:modified>
  <cp:version>0906.0100.01</cp:version>
</cp:coreProperties>
</file>